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8" r:id="rId2"/>
    <p:sldId id="257" r:id="rId3"/>
    <p:sldId id="258" r:id="rId4"/>
    <p:sldId id="260" r:id="rId5"/>
    <p:sldId id="331" r:id="rId6"/>
    <p:sldId id="333" r:id="rId7"/>
    <p:sldId id="349" r:id="rId8"/>
    <p:sldId id="261" r:id="rId9"/>
    <p:sldId id="382" r:id="rId10"/>
    <p:sldId id="262" r:id="rId11"/>
    <p:sldId id="383" r:id="rId12"/>
    <p:sldId id="263" r:id="rId13"/>
    <p:sldId id="264" r:id="rId14"/>
    <p:sldId id="265" r:id="rId15"/>
    <p:sldId id="266" r:id="rId16"/>
    <p:sldId id="267" r:id="rId17"/>
    <p:sldId id="268" r:id="rId18"/>
    <p:sldId id="345" r:id="rId19"/>
    <p:sldId id="344" r:id="rId20"/>
    <p:sldId id="386" r:id="rId21"/>
    <p:sldId id="269" r:id="rId22"/>
    <p:sldId id="270" r:id="rId23"/>
    <p:sldId id="272" r:id="rId24"/>
    <p:sldId id="273" r:id="rId25"/>
    <p:sldId id="274" r:id="rId26"/>
    <p:sldId id="342" r:id="rId27"/>
    <p:sldId id="275" r:id="rId28"/>
    <p:sldId id="271" r:id="rId29"/>
    <p:sldId id="277" r:id="rId30"/>
    <p:sldId id="280" r:id="rId31"/>
    <p:sldId id="281" r:id="rId32"/>
    <p:sldId id="279" r:id="rId33"/>
    <p:sldId id="282" r:id="rId34"/>
    <p:sldId id="283" r:id="rId35"/>
    <p:sldId id="284" r:id="rId36"/>
    <p:sldId id="285" r:id="rId37"/>
    <p:sldId id="278" r:id="rId38"/>
    <p:sldId id="326" r:id="rId39"/>
    <p:sldId id="362" r:id="rId40"/>
    <p:sldId id="357" r:id="rId41"/>
    <p:sldId id="352" r:id="rId42"/>
    <p:sldId id="365" r:id="rId43"/>
    <p:sldId id="366" r:id="rId44"/>
    <p:sldId id="367" r:id="rId45"/>
    <p:sldId id="347" r:id="rId46"/>
    <p:sldId id="286" r:id="rId47"/>
    <p:sldId id="387" r:id="rId48"/>
    <p:sldId id="287" r:id="rId49"/>
    <p:sldId id="364" r:id="rId50"/>
    <p:sldId id="358" r:id="rId51"/>
    <p:sldId id="288" r:id="rId52"/>
    <p:sldId id="289" r:id="rId53"/>
    <p:sldId id="351" r:id="rId54"/>
    <p:sldId id="355" r:id="rId55"/>
    <p:sldId id="290" r:id="rId56"/>
    <p:sldId id="291" r:id="rId57"/>
    <p:sldId id="337" r:id="rId58"/>
    <p:sldId id="338" r:id="rId59"/>
    <p:sldId id="292" r:id="rId60"/>
    <p:sldId id="293" r:id="rId61"/>
    <p:sldId id="339" r:id="rId62"/>
    <p:sldId id="340" r:id="rId63"/>
    <p:sldId id="294" r:id="rId64"/>
    <p:sldId id="384" r:id="rId65"/>
    <p:sldId id="360" r:id="rId66"/>
    <p:sldId id="328" r:id="rId67"/>
    <p:sldId id="295" r:id="rId68"/>
    <p:sldId id="330" r:id="rId69"/>
    <p:sldId id="348" r:id="rId70"/>
    <p:sldId id="296" r:id="rId71"/>
    <p:sldId id="297" r:id="rId72"/>
    <p:sldId id="298" r:id="rId73"/>
    <p:sldId id="300" r:id="rId74"/>
    <p:sldId id="301" r:id="rId75"/>
    <p:sldId id="302" r:id="rId76"/>
    <p:sldId id="341" r:id="rId77"/>
    <p:sldId id="324" r:id="rId78"/>
    <p:sldId id="303" r:id="rId79"/>
    <p:sldId id="304" r:id="rId80"/>
    <p:sldId id="354" r:id="rId81"/>
    <p:sldId id="373" r:id="rId82"/>
    <p:sldId id="371" r:id="rId83"/>
    <p:sldId id="372" r:id="rId84"/>
    <p:sldId id="374" r:id="rId85"/>
    <p:sldId id="375" r:id="rId86"/>
    <p:sldId id="376" r:id="rId87"/>
    <p:sldId id="377" r:id="rId88"/>
    <p:sldId id="378" r:id="rId89"/>
    <p:sldId id="379" r:id="rId90"/>
    <p:sldId id="305" r:id="rId91"/>
    <p:sldId id="380" r:id="rId92"/>
    <p:sldId id="306" r:id="rId93"/>
    <p:sldId id="307" r:id="rId94"/>
    <p:sldId id="308" r:id="rId95"/>
    <p:sldId id="309" r:id="rId96"/>
    <p:sldId id="310" r:id="rId97"/>
    <p:sldId id="356" r:id="rId98"/>
    <p:sldId id="353" r:id="rId99"/>
    <p:sldId id="312" r:id="rId100"/>
    <p:sldId id="313" r:id="rId101"/>
    <p:sldId id="314" r:id="rId102"/>
    <p:sldId id="315" r:id="rId103"/>
    <p:sldId id="350" r:id="rId104"/>
    <p:sldId id="316" r:id="rId105"/>
    <p:sldId id="388" r:id="rId106"/>
    <p:sldId id="317" r:id="rId107"/>
    <p:sldId id="325" r:id="rId108"/>
    <p:sldId id="369" r:id="rId109"/>
    <p:sldId id="385" r:id="rId110"/>
    <p:sldId id="370" r:id="rId111"/>
    <p:sldId id="319" r:id="rId112"/>
    <p:sldId id="389" r:id="rId113"/>
    <p:sldId id="320" r:id="rId114"/>
    <p:sldId id="321" r:id="rId115"/>
    <p:sldId id="322" r:id="rId116"/>
    <p:sldId id="343" r:id="rId117"/>
    <p:sldId id="323" r:id="rId118"/>
  </p:sldIdLst>
  <p:sldSz cx="9144000" cy="6858000" type="screen4x3"/>
  <p:notesSz cx="6735763" cy="9869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73" autoAdjust="0"/>
    <p:restoredTop sz="94612" autoAdjust="0"/>
  </p:normalViewPr>
  <p:slideViewPr>
    <p:cSldViewPr>
      <p:cViewPr varScale="1">
        <p:scale>
          <a:sx n="82" d="100"/>
          <a:sy n="82" d="100"/>
        </p:scale>
        <p:origin x="170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81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gradFill rotWithShape="1">
          <a:gsLst>
            <a:gs pos="0">
              <a:srgbClr val="242424"/>
            </a:gs>
            <a:gs pos="30000">
              <a:srgbClr val="2D2D2D"/>
            </a:gs>
            <a:gs pos="100000">
              <a:srgbClr val="7D7D7D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Figura a mano libera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6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49992-0087-4586-A6C6-868F44636713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7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578EA-AD47-409B-B3B0-156BF787B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15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278B1-C234-4DE7-8BE6-4DC1D2CEAD4D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AB02A-D34A-467B-B185-E1D049A91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4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56166-7104-4901-99FF-0B2E31553AE0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9D66F-87BF-4EBA-8697-6C4FA9D51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D4BBA-3AE7-4F7E-B313-9D482B3DA36A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72101-7EC5-456B-97EB-D52B8000E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9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gradFill rotWithShape="1">
          <a:gsLst>
            <a:gs pos="0">
              <a:srgbClr val="242424"/>
            </a:gs>
            <a:gs pos="30000">
              <a:srgbClr val="2D2D2D"/>
            </a:gs>
            <a:gs pos="100000">
              <a:srgbClr val="7D7D7D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Figura a mano libera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E3FCF-BA3A-4E41-8F4C-C50B25893926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96E1D-5ABD-48EB-90E5-1351F8CEE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30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6A92B-AADB-4B75-9FD7-69CD9F20F8B5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76714-47C8-4873-B7D2-1C89F3BE3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2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3BE31-D9F6-40AE-AB8C-D1E79C0522C3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DF723-1D99-463C-B55E-3F8042993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4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6F061-0DBA-4973-8C49-CC5DDFE08737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4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C450D-30A5-4024-AA30-EA97B0D83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6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438CB-EB92-4192-9717-71AEAA87F19D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2E51-8F2D-4D53-87D1-84AEB1BE5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6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B6BF8-DAE3-46F0-BEE9-66C1008C093D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A4901-0500-4877-BC15-9EC6421E8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62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253AC-081F-44D9-8CC8-7BAF8E8BF942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0F778-51B6-4993-B642-35A9EB886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1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igura a mano libera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Segnaposto titolo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1029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9B9A98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AF5259-BDB1-44B3-AC0A-ED04D811BD34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9B9A98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B9A98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0FC11E2-44BA-4BB7-97D1-C9A0C2CBE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139" r:id="rId1"/>
    <p:sldLayoutId id="2147485133" r:id="rId2"/>
    <p:sldLayoutId id="2147485140" r:id="rId3"/>
    <p:sldLayoutId id="2147485134" r:id="rId4"/>
    <p:sldLayoutId id="2147485141" r:id="rId5"/>
    <p:sldLayoutId id="2147485135" r:id="rId6"/>
    <p:sldLayoutId id="2147485136" r:id="rId7"/>
    <p:sldLayoutId id="2147485142" r:id="rId8"/>
    <p:sldLayoutId id="2147485143" r:id="rId9"/>
    <p:sldLayoutId id="2147485137" r:id="rId10"/>
    <p:sldLayoutId id="21474851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jpeg"/><Relationship Id="rId5" Type="http://schemas.openxmlformats.org/officeDocument/2006/relationships/image" Target="../media/image255.jpeg"/><Relationship Id="rId4" Type="http://schemas.openxmlformats.org/officeDocument/2006/relationships/image" Target="../media/image254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jpeg"/><Relationship Id="rId3" Type="http://schemas.openxmlformats.org/officeDocument/2006/relationships/image" Target="../media/image267.jpeg"/><Relationship Id="rId7" Type="http://schemas.openxmlformats.org/officeDocument/2006/relationships/image" Target="../media/image2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Relationship Id="rId9" Type="http://schemas.openxmlformats.org/officeDocument/2006/relationships/image" Target="../media/image1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jpeg"/><Relationship Id="rId5" Type="http://schemas.openxmlformats.org/officeDocument/2006/relationships/image" Target="../media/image16.png"/><Relationship Id="rId4" Type="http://schemas.openxmlformats.org/officeDocument/2006/relationships/image" Target="../media/image279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16.png"/><Relationship Id="rId7" Type="http://schemas.openxmlformats.org/officeDocument/2006/relationships/image" Target="../media/image2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7" Type="http://schemas.openxmlformats.org/officeDocument/2006/relationships/image" Target="../media/image2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jpeg"/><Relationship Id="rId5" Type="http://schemas.openxmlformats.org/officeDocument/2006/relationships/image" Target="../media/image288.jpeg"/><Relationship Id="rId4" Type="http://schemas.openxmlformats.org/officeDocument/2006/relationships/image" Target="../media/image287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4.jpeg"/><Relationship Id="rId4" Type="http://schemas.openxmlformats.org/officeDocument/2006/relationships/image" Target="../media/image293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jpeg"/><Relationship Id="rId4" Type="http://schemas.openxmlformats.org/officeDocument/2006/relationships/image" Target="../media/image299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jpeg"/><Relationship Id="rId5" Type="http://schemas.openxmlformats.org/officeDocument/2006/relationships/image" Target="../media/image303.jpeg"/><Relationship Id="rId4" Type="http://schemas.openxmlformats.org/officeDocument/2006/relationships/image" Target="../media/image302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16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16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1.png"/><Relationship Id="rId4" Type="http://schemas.openxmlformats.org/officeDocument/2006/relationships/image" Target="../media/image86.jpeg"/><Relationship Id="rId9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6.jpeg"/><Relationship Id="rId7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08.png"/><Relationship Id="rId5" Type="http://schemas.openxmlformats.org/officeDocument/2006/relationships/image" Target="../media/image104.jpeg"/><Relationship Id="rId10" Type="http://schemas.openxmlformats.org/officeDocument/2006/relationships/image" Target="../media/image107.jpeg"/><Relationship Id="rId4" Type="http://schemas.openxmlformats.org/officeDocument/2006/relationships/image" Target="../media/image103.jpeg"/><Relationship Id="rId9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11" Type="http://schemas.openxmlformats.org/officeDocument/2006/relationships/image" Target="../media/image119.png"/><Relationship Id="rId5" Type="http://schemas.openxmlformats.org/officeDocument/2006/relationships/image" Target="../media/image113.jpeg"/><Relationship Id="rId10" Type="http://schemas.openxmlformats.org/officeDocument/2006/relationships/image" Target="../media/image118.png"/><Relationship Id="rId4" Type="http://schemas.openxmlformats.org/officeDocument/2006/relationships/image" Target="../media/image112.jpeg"/><Relationship Id="rId9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image" Target="../media/image16.pn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7.jpeg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31.jpeg"/><Relationship Id="rId4" Type="http://schemas.openxmlformats.org/officeDocument/2006/relationships/image" Target="../media/image1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28.jpeg"/><Relationship Id="rId4" Type="http://schemas.openxmlformats.org/officeDocument/2006/relationships/image" Target="../media/image1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7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7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20.jpeg"/><Relationship Id="rId4" Type="http://schemas.openxmlformats.org/officeDocument/2006/relationships/image" Target="../media/image181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84.jpeg"/><Relationship Id="rId7" Type="http://schemas.openxmlformats.org/officeDocument/2006/relationships/image" Target="../media/image1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Relationship Id="rId9" Type="http://schemas.openxmlformats.org/officeDocument/2006/relationships/image" Target="../media/image19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7" Type="http://schemas.openxmlformats.org/officeDocument/2006/relationships/image" Target="../media/image2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jpe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20.jpeg"/><Relationship Id="rId4" Type="http://schemas.openxmlformats.org/officeDocument/2006/relationships/image" Target="../media/image16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5.jpeg"/><Relationship Id="rId4" Type="http://schemas.openxmlformats.org/officeDocument/2006/relationships/image" Target="../media/image24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87450" y="6297613"/>
            <a:ext cx="6478588" cy="515937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itchFamily="34" charset="0"/>
              </a:rPr>
              <a:t>YOUR CONNECTIVITY PARTNER</a:t>
            </a:r>
            <a:endParaRPr lang="it-IT" sz="2800" b="1" dirty="0">
              <a:effectLst>
                <a:outerShdw blurRad="38100" dist="38100" dir="2700000" algn="tl">
                  <a:srgbClr val="000000"/>
                </a:outerShdw>
              </a:effectLst>
              <a:latin typeface="Corbel" pitchFamily="34" charset="0"/>
            </a:endParaRPr>
          </a:p>
        </p:txBody>
      </p:sp>
      <p:pic>
        <p:nvPicPr>
          <p:cNvPr id="7171" name="Picture 3" descr="C:\Users\diego.HTP\Desktop\CATALOGO 2015 prova di stampa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8913"/>
            <a:ext cx="4319588" cy="611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80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949450" y="692150"/>
            <a:ext cx="5286375" cy="500063"/>
          </a:xfrm>
        </p:spPr>
        <p:txBody>
          <a:bodyPr lIns="91440" rIns="91440" anchor="t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M8 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field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attachable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15365" name="Rettangolo 7"/>
          <p:cNvSpPr>
            <a:spLocks noChangeArrowheads="1"/>
          </p:cNvSpPr>
          <p:nvPr/>
        </p:nvSpPr>
        <p:spPr bwMode="auto">
          <a:xfrm>
            <a:off x="1163638" y="1412875"/>
            <a:ext cx="48577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3 and 4 </a:t>
            </a:r>
            <a:r>
              <a:rPr lang="it-IT" altLang="it-IT" sz="1400" i="1" dirty="0" err="1">
                <a:latin typeface="BankGothic Lt BT" pitchFamily="34" charset="0"/>
              </a:rPr>
              <a:t>poles</a:t>
            </a:r>
            <a:endParaRPr lang="it-IT" altLang="it-IT" sz="1400" b="1" i="1" dirty="0">
              <a:solidFill>
                <a:srgbClr val="FFFF00"/>
              </a:solidFill>
              <a:latin typeface="BankGothic Lt BT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Male and </a:t>
            </a:r>
            <a:r>
              <a:rPr lang="it-IT" altLang="it-IT" sz="1400" i="1" dirty="0" err="1">
                <a:latin typeface="BankGothic Lt BT" pitchFamily="34" charset="0"/>
              </a:rPr>
              <a:t>female</a:t>
            </a:r>
            <a:r>
              <a:rPr lang="it-IT" altLang="it-IT" sz="1400" i="1" dirty="0">
                <a:latin typeface="BankGothic Lt BT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it-IT" altLang="it-IT" sz="1400" i="1" dirty="0" err="1">
                <a:latin typeface="BankGothic Lt BT" pitchFamily="34" charset="0"/>
              </a:rPr>
              <a:t>Solder</a:t>
            </a: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it-IT" altLang="it-IT" sz="1400" i="1" dirty="0" err="1">
                <a:latin typeface="BankGothic Lt BT" pitchFamily="34" charset="0"/>
              </a:rPr>
              <a:t>contacts</a:t>
            </a:r>
            <a:r>
              <a:rPr lang="it-IT" altLang="it-IT" sz="1400" i="1" dirty="0">
                <a:latin typeface="BankGothic Lt BT" pitchFamily="34" charset="0"/>
              </a:rPr>
              <a:t> and </a:t>
            </a:r>
            <a:r>
              <a:rPr lang="it-IT" altLang="it-IT" sz="1400" i="1" dirty="0" err="1">
                <a:latin typeface="BankGothic Lt BT" pitchFamily="34" charset="0"/>
              </a:rPr>
              <a:t>screw</a:t>
            </a: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it-IT" altLang="it-IT" sz="1400" i="1" dirty="0" err="1">
                <a:latin typeface="BankGothic Lt BT" pitchFamily="34" charset="0"/>
              </a:rPr>
              <a:t>contacts</a:t>
            </a:r>
            <a:endParaRPr lang="it-IT" altLang="it-IT" sz="1400" i="1" dirty="0">
              <a:latin typeface="BankGothic Lt BT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METAL VERSION</a:t>
            </a:r>
          </a:p>
        </p:txBody>
      </p:sp>
      <p:sp>
        <p:nvSpPr>
          <p:cNvPr id="2" name="Rettangolo arrotondato 1"/>
          <p:cNvSpPr/>
          <p:nvPr/>
        </p:nvSpPr>
        <p:spPr>
          <a:xfrm>
            <a:off x="4451048" y="3830312"/>
            <a:ext cx="3010202" cy="8948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4451048" y="2823704"/>
            <a:ext cx="3010202" cy="85612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735126" y="2891356"/>
            <a:ext cx="3146312" cy="8948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757645" y="3910064"/>
            <a:ext cx="3146312" cy="8948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99592" y="2348880"/>
            <a:ext cx="2881312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>
                <a:latin typeface="BankGothic Lt BT" pitchFamily="34" charset="0"/>
              </a:rPr>
              <a:t>To </a:t>
            </a:r>
            <a:r>
              <a:rPr lang="it-IT" sz="1400" i="1" dirty="0" err="1">
                <a:latin typeface="BankGothic Lt BT" pitchFamily="34" charset="0"/>
              </a:rPr>
              <a:t>Solder</a:t>
            </a:r>
            <a:endParaRPr lang="it-IT" sz="1400" i="1" dirty="0">
              <a:latin typeface="BankGothic Lt BT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581525" y="2429690"/>
            <a:ext cx="2879725" cy="417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>
                <a:latin typeface="BankGothic Lt BT" pitchFamily="34" charset="0"/>
              </a:rPr>
              <a:t>To </a:t>
            </a:r>
            <a:r>
              <a:rPr lang="it-IT" sz="1400" i="1" dirty="0" err="1">
                <a:latin typeface="BankGothic Lt BT" pitchFamily="34" charset="0"/>
              </a:rPr>
              <a:t>Screw</a:t>
            </a:r>
            <a:endParaRPr lang="it-IT" sz="1400" i="1" dirty="0">
              <a:latin typeface="BankGothic Lt BT" pitchFamily="34" charset="0"/>
            </a:endParaRPr>
          </a:p>
        </p:txBody>
      </p:sp>
      <p:sp>
        <p:nvSpPr>
          <p:cNvPr id="15380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pic>
        <p:nvPicPr>
          <p:cNvPr id="18" name="Immagine 17" descr="08FC4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79" y="4001880"/>
            <a:ext cx="178593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 descr="08FC4000-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7" y="3933056"/>
            <a:ext cx="1714500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 descr="08MC4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88" y="2953803"/>
            <a:ext cx="1830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 descr="08MC4000-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2" y="2885028"/>
            <a:ext cx="17303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tangolo 23"/>
          <p:cNvSpPr/>
          <p:nvPr/>
        </p:nvSpPr>
        <p:spPr>
          <a:xfrm>
            <a:off x="2441575" y="4804896"/>
            <a:ext cx="2879725" cy="417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>
                <a:latin typeface="BankGothic Lt BT" pitchFamily="34" charset="0"/>
              </a:rPr>
              <a:t>METAL</a:t>
            </a:r>
          </a:p>
        </p:txBody>
      </p:sp>
      <p:sp>
        <p:nvSpPr>
          <p:cNvPr id="25" name="Rettangolo arrotondato 24"/>
          <p:cNvSpPr/>
          <p:nvPr/>
        </p:nvSpPr>
        <p:spPr>
          <a:xfrm>
            <a:off x="2206147" y="5157192"/>
            <a:ext cx="3456384" cy="140679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98" y="5195206"/>
            <a:ext cx="2156460" cy="1348740"/>
          </a:xfrm>
          <a:prstGeom prst="rect">
            <a:avLst/>
          </a:prstGeom>
        </p:spPr>
      </p:pic>
      <p:pic>
        <p:nvPicPr>
          <p:cNvPr id="27" name="Immagine 26" descr="new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531" y="5026771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538924" y="188640"/>
            <a:ext cx="4023858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7/8’’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69215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7/8”  panel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mounting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95237" name="Rettangolo 7"/>
          <p:cNvSpPr>
            <a:spLocks noChangeArrowheads="1"/>
          </p:cNvSpPr>
          <p:nvPr/>
        </p:nvSpPr>
        <p:spPr bwMode="auto">
          <a:xfrm>
            <a:off x="1163638" y="1268413"/>
            <a:ext cx="48577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3, 4, 5, 6 poles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Front and back mounting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With soldered wires or PCB contacts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4716016" y="2564904"/>
            <a:ext cx="3316852" cy="174449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961510" y="2564904"/>
            <a:ext cx="3316852" cy="174449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4716016" y="4636837"/>
            <a:ext cx="3316852" cy="174449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961510" y="4636837"/>
            <a:ext cx="3316852" cy="174449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Immagine 13" descr="78FQ5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714625"/>
            <a:ext cx="14351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78MP5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786313"/>
            <a:ext cx="2143125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78FP5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857750"/>
            <a:ext cx="2039938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 descr="78MQ50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714625"/>
            <a:ext cx="1560512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538924" y="188640"/>
            <a:ext cx="4023858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7/8’’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69215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7/8”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with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96261" name="Rettangolo 7"/>
          <p:cNvSpPr>
            <a:spLocks noChangeArrowheads="1"/>
          </p:cNvSpPr>
          <p:nvPr/>
        </p:nvSpPr>
        <p:spPr bwMode="auto">
          <a:xfrm>
            <a:off x="1163638" y="1268413"/>
            <a:ext cx="48577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3, 4, 5, 6 poles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Straight and angled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PVC and PUR cable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Any length available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489750" y="2635386"/>
            <a:ext cx="3725060" cy="180115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2708275"/>
            <a:ext cx="2916237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arrotondato 8"/>
          <p:cNvSpPr/>
          <p:nvPr/>
        </p:nvSpPr>
        <p:spPr>
          <a:xfrm>
            <a:off x="5031325" y="2699414"/>
            <a:ext cx="3725060" cy="180115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2729">
            <a:off x="5267325" y="3036888"/>
            <a:ext cx="3252788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arrotondato 9"/>
          <p:cNvSpPr/>
          <p:nvPr/>
        </p:nvSpPr>
        <p:spPr>
          <a:xfrm>
            <a:off x="3500430" y="4714884"/>
            <a:ext cx="3725060" cy="180115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2" name="Immagine 11" descr="78YD3G3Z-BR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857750"/>
            <a:ext cx="260667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7"/>
          <p:cNvSpPr>
            <a:spLocks noChangeArrowheads="1"/>
          </p:cNvSpPr>
          <p:nvPr/>
        </p:nvSpPr>
        <p:spPr bwMode="auto">
          <a:xfrm>
            <a:off x="214313" y="5357813"/>
            <a:ext cx="3233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chemeClr val="tx1"/>
              </a:buClr>
              <a:buSzPct val="125000"/>
              <a:buFontTx/>
              <a:buNone/>
            </a:pPr>
            <a:r>
              <a:rPr lang="en-US" altLang="it-IT" sz="1200" i="1">
                <a:latin typeface="BankGothic Lt BT" pitchFamily="34" charset="0"/>
              </a:rPr>
              <a:t>With male contacts, male internal core and female nut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538924" y="188640"/>
            <a:ext cx="4023858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7/8’’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69215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7/8” T-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Splitter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</a:p>
        </p:txBody>
      </p:sp>
      <p:sp>
        <p:nvSpPr>
          <p:cNvPr id="97285" name="Rettangolo 7"/>
          <p:cNvSpPr>
            <a:spLocks noChangeArrowheads="1"/>
          </p:cNvSpPr>
          <p:nvPr/>
        </p:nvSpPr>
        <p:spPr bwMode="auto">
          <a:xfrm>
            <a:off x="1163638" y="1268413"/>
            <a:ext cx="48577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3, 4, 5 poles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 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Also with M12 connector 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1035829" y="4437112"/>
            <a:ext cx="3316852" cy="174449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4932040" y="1268760"/>
            <a:ext cx="3316852" cy="174449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4608513"/>
            <a:ext cx="20494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84313"/>
            <a:ext cx="2259013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arrotondato 9"/>
          <p:cNvSpPr/>
          <p:nvPr/>
        </p:nvSpPr>
        <p:spPr>
          <a:xfrm>
            <a:off x="4932040" y="3573016"/>
            <a:ext cx="3456384" cy="260858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7841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4073525"/>
            <a:ext cx="3275013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255727" y="188640"/>
            <a:ext cx="659026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MIL-C5015 STYLE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69215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MIL-C5015 STYLE CONNECTORS IN STAINLESS STEEL (AISI 304)</a:t>
            </a:r>
          </a:p>
        </p:txBody>
      </p:sp>
      <p:sp>
        <p:nvSpPr>
          <p:cNvPr id="98309" name="Rettangolo 7"/>
          <p:cNvSpPr>
            <a:spLocks noChangeArrowheads="1"/>
          </p:cNvSpPr>
          <p:nvPr/>
        </p:nvSpPr>
        <p:spPr bwMode="auto">
          <a:xfrm>
            <a:off x="1163638" y="1268413"/>
            <a:ext cx="48577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5 poles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Panel Mounting and Field Attachable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Stainless steel (AISI 304) 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3929058" y="2428868"/>
            <a:ext cx="4147652" cy="188052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857224" y="4500570"/>
            <a:ext cx="4147652" cy="188052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" name="Immagine 9" descr="MIL-FC5000-WH-INO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6831">
            <a:off x="1206500" y="4743450"/>
            <a:ext cx="17145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 descr="MIL-FC5000-WH-INOX_RET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714875"/>
            <a:ext cx="16700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 descr="MIL-MP5000-FL-INOX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500313"/>
            <a:ext cx="1571625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MIL-MP5000-FL-INOX_RETR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571750"/>
            <a:ext cx="1484312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4143375" y="2143125"/>
            <a:ext cx="35004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 i="1">
                <a:latin typeface="BankGothic Lt BT" pitchFamily="34" charset="0"/>
              </a:rPr>
              <a:t>Male – </a:t>
            </a:r>
            <a:r>
              <a:rPr lang="it-IT" altLang="it-IT" sz="1200" i="1">
                <a:latin typeface="BankGothic Lt BT" pitchFamily="34" charset="0"/>
              </a:rPr>
              <a:t>Panel Mounting </a:t>
            </a:r>
            <a:endParaRPr lang="it-IT" altLang="it-IT" sz="1200"/>
          </a:p>
        </p:txBody>
      </p:sp>
      <p:sp>
        <p:nvSpPr>
          <p:cNvPr id="19" name="CasellaDiTesto 18"/>
          <p:cNvSpPr txBox="1">
            <a:spLocks noChangeArrowheads="1"/>
          </p:cNvSpPr>
          <p:nvPr/>
        </p:nvSpPr>
        <p:spPr bwMode="auto">
          <a:xfrm>
            <a:off x="1214438" y="4214813"/>
            <a:ext cx="3500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 i="1">
                <a:latin typeface="BankGothic Lt BT" pitchFamily="34" charset="0"/>
              </a:rPr>
              <a:t>Female – </a:t>
            </a:r>
            <a:r>
              <a:rPr lang="it-IT" altLang="it-IT" sz="1200" i="1">
                <a:latin typeface="BankGothic Lt BT" pitchFamily="34" charset="0"/>
              </a:rPr>
              <a:t>Field Attachable</a:t>
            </a:r>
            <a:endParaRPr lang="it-IT" altLang="it-IT" sz="120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807956" y="188640"/>
            <a:ext cx="548579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INDUSTRIAL CONNECTORS</a:t>
            </a:r>
          </a:p>
        </p:txBody>
      </p:sp>
      <p:sp>
        <p:nvSpPr>
          <p:cNvPr id="99332" name="Rettangolo 7"/>
          <p:cNvSpPr>
            <a:spLocks noChangeArrowheads="1"/>
          </p:cNvSpPr>
          <p:nvPr/>
        </p:nvSpPr>
        <p:spPr bwMode="auto">
          <a:xfrm>
            <a:off x="1163638" y="1268413"/>
            <a:ext cx="52800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15mm X 15mm with 4 diagonal pins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Male and female contacts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3 poles + earth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Standard: DIN VDE 0627 / IEC 61984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Soldered contacts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Bases also available with flange and protection cap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207818" y="3286125"/>
            <a:ext cx="4221306" cy="307183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Immagine 13" descr="P3NZ4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470400"/>
            <a:ext cx="1500187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4857750" y="6357938"/>
            <a:ext cx="3929063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 err="1">
                <a:latin typeface="BankGothic Lt BT" pitchFamily="34" charset="0"/>
              </a:rPr>
              <a:t>With</a:t>
            </a:r>
            <a:r>
              <a:rPr lang="it-IT" sz="1400" i="1" dirty="0">
                <a:latin typeface="BankGothic Lt BT" pitchFamily="34" charset="0"/>
              </a:rPr>
              <a:t> 2 </a:t>
            </a:r>
            <a:r>
              <a:rPr lang="it-IT" sz="1400" i="1" dirty="0" err="1">
                <a:latin typeface="BankGothic Lt BT" pitchFamily="34" charset="0"/>
              </a:rPr>
              <a:t>different</a:t>
            </a:r>
            <a:r>
              <a:rPr lang="it-IT" sz="1400" i="1" dirty="0">
                <a:latin typeface="BankGothic Lt BT" pitchFamily="34" charset="0"/>
              </a:rPr>
              <a:t> </a:t>
            </a:r>
            <a:r>
              <a:rPr lang="it-IT" sz="1400" i="1" dirty="0" err="1">
                <a:latin typeface="BankGothic Lt BT" pitchFamily="34" charset="0"/>
              </a:rPr>
              <a:t>Polarization</a:t>
            </a:r>
            <a:r>
              <a:rPr lang="it-IT" sz="1400" i="1" dirty="0">
                <a:latin typeface="BankGothic Lt BT" pitchFamily="34" charset="0"/>
              </a:rPr>
              <a:t> Key</a:t>
            </a:r>
          </a:p>
        </p:txBody>
      </p:sp>
      <p:pic>
        <p:nvPicPr>
          <p:cNvPr id="15" name="Immagine 14" descr="BP3N04000-A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4643438"/>
            <a:ext cx="118268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arrotondato 21"/>
          <p:cNvSpPr/>
          <p:nvPr/>
        </p:nvSpPr>
        <p:spPr>
          <a:xfrm>
            <a:off x="4643438" y="3357562"/>
            <a:ext cx="4221306" cy="307183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1" name="Immagine 20" descr="P4NZ4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786313"/>
            <a:ext cx="1722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 descr="BP3N04000-F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4929188"/>
            <a:ext cx="1643062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 descr="pag112_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643313"/>
            <a:ext cx="13287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 descr="with polarization ke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429000"/>
            <a:ext cx="12922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 descr="new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838450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807956" y="188640"/>
            <a:ext cx="548579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INDUSTRIAL CONNECTORS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207818" y="1628800"/>
            <a:ext cx="4221306" cy="472915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4857750" y="6357938"/>
            <a:ext cx="3929063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 err="1">
                <a:latin typeface="BankGothic Lt BT" pitchFamily="34" charset="0"/>
              </a:rPr>
              <a:t>With</a:t>
            </a:r>
            <a:r>
              <a:rPr lang="it-IT" sz="1400" i="1" dirty="0">
                <a:latin typeface="BankGothic Lt BT" pitchFamily="34" charset="0"/>
              </a:rPr>
              <a:t> 2 </a:t>
            </a:r>
            <a:r>
              <a:rPr lang="it-IT" sz="1400" i="1" dirty="0" err="1">
                <a:latin typeface="BankGothic Lt BT" pitchFamily="34" charset="0"/>
              </a:rPr>
              <a:t>different</a:t>
            </a:r>
            <a:r>
              <a:rPr lang="it-IT" sz="1400" i="1" dirty="0">
                <a:latin typeface="BankGothic Lt BT" pitchFamily="34" charset="0"/>
              </a:rPr>
              <a:t> </a:t>
            </a:r>
            <a:r>
              <a:rPr lang="it-IT" sz="1400" i="1" dirty="0" err="1">
                <a:latin typeface="BankGothic Lt BT" pitchFamily="34" charset="0"/>
              </a:rPr>
              <a:t>Polarization</a:t>
            </a:r>
            <a:r>
              <a:rPr lang="it-IT" sz="1400" i="1" dirty="0">
                <a:latin typeface="BankGothic Lt BT" pitchFamily="34" charset="0"/>
              </a:rPr>
              <a:t> Key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4643438" y="1628800"/>
            <a:ext cx="4221306" cy="480059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122" name="Picture 2" descr="C:\Users\diego.HTP\Desktop\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21" y="2229183"/>
            <a:ext cx="414094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iego.HTP\Desktop\IND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66" y="2121171"/>
            <a:ext cx="378952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30619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055622" y="188640"/>
            <a:ext cx="4990469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EN17500 CONNECTORS</a:t>
            </a:r>
          </a:p>
        </p:txBody>
      </p:sp>
      <p:sp>
        <p:nvSpPr>
          <p:cNvPr id="100356" name="Rettangolo 7"/>
          <p:cNvSpPr>
            <a:spLocks noChangeArrowheads="1"/>
          </p:cNvSpPr>
          <p:nvPr/>
        </p:nvSpPr>
        <p:spPr bwMode="auto">
          <a:xfrm>
            <a:off x="1163638" y="1268413"/>
            <a:ext cx="679291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The circular connector series C 015 is in conformity with the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   technical data referred to in EN 175000 normative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Its specific features are solid construction and easy handling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Futhermore, this series is interchangeable with connectors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   according to MIL-C-5015, shell size 14S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Its main fields of application are proportional valves, 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   measurement, test and control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6 poles + earth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Panel mounting (male) and field attachable (female)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520582" y="4509120"/>
            <a:ext cx="3763385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4550856" y="4509120"/>
            <a:ext cx="3763385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2" name="Immagine 11" descr="15FC7000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4929188"/>
            <a:ext cx="3230562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 descr="15mp7000_ cop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4643438"/>
            <a:ext cx="16478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3865412" y="188640"/>
            <a:ext cx="1370888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TIMER</a:t>
            </a:r>
          </a:p>
        </p:txBody>
      </p:sp>
      <p:sp>
        <p:nvSpPr>
          <p:cNvPr id="101380" name="Rettangolo 7"/>
          <p:cNvSpPr>
            <a:spLocks noChangeArrowheads="1"/>
          </p:cNvSpPr>
          <p:nvPr/>
        </p:nvSpPr>
        <p:spPr bwMode="auto">
          <a:xfrm>
            <a:off x="684213" y="1773238"/>
            <a:ext cx="77755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  <a:cs typeface="Tahoma" pitchFamily="34" charset="0"/>
              </a:rPr>
              <a:t> The HTP in-line timer is designed to cycle power on and off, to either pneumatic or hydraulic solenoid valves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  <a:cs typeface="Tahoma" pitchFamily="34" charset="0"/>
              </a:rPr>
              <a:t> Typical applications include draining water from compressor tanks, periodic product sampling, and control of lubricating or irrigation systems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  <a:cs typeface="Tahoma" pitchFamily="34" charset="0"/>
              </a:rPr>
              <a:t> Plugs in-line between male &amp; female connectors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  <a:cs typeface="Tahoma" pitchFamily="34" charset="0"/>
              </a:rPr>
              <a:t> Works with any voltage from 24 to 240 VAC/DC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  <a:cs typeface="Tahoma" pitchFamily="34" charset="0"/>
              </a:rPr>
              <a:t> ON – 0.5 to 99 sec   OFF – 0.5 to 99 min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  <a:cs typeface="Tahoma" pitchFamily="34" charset="0"/>
              </a:rPr>
              <a:t> For pneumatic or hydraulic solenoid valves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  <a:cs typeface="Tahoma" pitchFamily="34" charset="0"/>
              </a:rPr>
              <a:t> ON and OFF LED status indication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  <a:cs typeface="Tahoma" pitchFamily="34" charset="0"/>
              </a:rPr>
              <a:t> Manual push button override</a:t>
            </a:r>
            <a:r>
              <a:rPr lang="en-US" altLang="it-IT" sz="1400" i="1">
                <a:latin typeface="BankGothic Lt BT" pitchFamily="34" charset="0"/>
              </a:rPr>
              <a:t> 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6444208" y="3370519"/>
            <a:ext cx="2230073" cy="329884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69215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Digital</a:t>
            </a:r>
          </a:p>
        </p:txBody>
      </p:sp>
      <p:pic>
        <p:nvPicPr>
          <p:cNvPr id="9" name="Immagine 8" descr="T_Digitale cop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643313"/>
            <a:ext cx="1500187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8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332657"/>
            <a:ext cx="7200900" cy="576064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Industrial 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lighting</a:t>
            </a:r>
            <a:endParaRPr lang="it-IT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668288" y="799554"/>
            <a:ext cx="7467600" cy="757238"/>
          </a:xfrm>
        </p:spPr>
        <p:txBody>
          <a:bodyPr/>
          <a:lstStyle/>
          <a:p>
            <a:pPr algn="ctr">
              <a:buFont typeface="Wingdings 2" pitchFamily="18" charset="2"/>
              <a:buNone/>
              <a:defRPr/>
            </a:pP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led</a:t>
            </a:r>
            <a:endParaRPr lang="it-IT" dirty="0"/>
          </a:p>
        </p:txBody>
      </p:sp>
      <p:sp>
        <p:nvSpPr>
          <p:cNvPr id="11" name="Rettangolo 3"/>
          <p:cNvSpPr>
            <a:spLocks noChangeArrowheads="1"/>
          </p:cNvSpPr>
          <p:nvPr/>
        </p:nvSpPr>
        <p:spPr bwMode="auto">
          <a:xfrm>
            <a:off x="1143000" y="1336204"/>
            <a:ext cx="6357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800" i="1" dirty="0">
                <a:latin typeface="BankGothic Lt BT" pitchFamily="34" charset="0"/>
                <a:cs typeface="Tahoma" pitchFamily="34" charset="0"/>
              </a:rPr>
              <a:t> LONG LIFE</a:t>
            </a:r>
          </a:p>
          <a:p>
            <a:pPr algn="ctr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800" i="1" dirty="0">
                <a:latin typeface="BankGothic Lt BT" pitchFamily="34" charset="0"/>
                <a:cs typeface="Tahoma" pitchFamily="34" charset="0"/>
              </a:rPr>
              <a:t> ENERGY SAVING</a:t>
            </a:r>
          </a:p>
          <a:p>
            <a:pPr algn="ctr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800" i="1" dirty="0">
                <a:latin typeface="BankGothic Lt BT" pitchFamily="34" charset="0"/>
                <a:cs typeface="Tahoma" pitchFamily="34" charset="0"/>
              </a:rPr>
              <a:t> LOW HEAT EMISSION</a:t>
            </a:r>
            <a:endParaRPr lang="it-IT" altLang="it-IT" sz="1800" dirty="0"/>
          </a:p>
        </p:txBody>
      </p:sp>
      <p:grpSp>
        <p:nvGrpSpPr>
          <p:cNvPr id="12" name="Gruppo 8"/>
          <p:cNvGrpSpPr>
            <a:grpSpLocks/>
          </p:cNvGrpSpPr>
          <p:nvPr/>
        </p:nvGrpSpPr>
        <p:grpSpPr bwMode="auto">
          <a:xfrm>
            <a:off x="114300" y="2313744"/>
            <a:ext cx="4835251" cy="3275496"/>
            <a:chOff x="158702" y="2117093"/>
            <a:chExt cx="4429156" cy="3000396"/>
          </a:xfrm>
        </p:grpSpPr>
        <p:sp>
          <p:nvSpPr>
            <p:cNvPr id="13" name="Rettangolo arrotondato 12"/>
            <p:cNvSpPr/>
            <p:nvPr/>
          </p:nvSpPr>
          <p:spPr>
            <a:xfrm>
              <a:off x="158702" y="2117093"/>
              <a:ext cx="4429156" cy="300039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14" name="Picture 2" descr="\\SERVER\Documenti\Marketing\ENRICO\CATALOGO 2015\CATALOGO 2015_low_Pagina_10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23" y="2277441"/>
              <a:ext cx="3887787" cy="26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C:\Users\lorenzo\Desktop\IMG_48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52734"/>
            <a:ext cx="4158915" cy="27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 descr="ne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56" y="3133881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arrotondato 21"/>
          <p:cNvSpPr/>
          <p:nvPr/>
        </p:nvSpPr>
        <p:spPr bwMode="auto">
          <a:xfrm>
            <a:off x="6512145" y="1700808"/>
            <a:ext cx="2201715" cy="195753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27" name="Picture 3" descr="C:\Users\lorenzo\Desktop\LAMPADA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833" y="1973445"/>
            <a:ext cx="1746337" cy="159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23" descr="ne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48345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72626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942" y="1203977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8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332657"/>
            <a:ext cx="7200900" cy="576064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Industrial 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lighting</a:t>
            </a:r>
            <a:endParaRPr lang="it-IT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668288" y="799554"/>
            <a:ext cx="7467600" cy="757238"/>
          </a:xfrm>
        </p:spPr>
        <p:txBody>
          <a:bodyPr/>
          <a:lstStyle/>
          <a:p>
            <a:pPr algn="ctr">
              <a:buFont typeface="Wingdings 2" pitchFamily="18" charset="2"/>
              <a:buNone/>
              <a:defRPr/>
            </a:pP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led</a:t>
            </a:r>
            <a:endParaRPr lang="it-IT" dirty="0"/>
          </a:p>
        </p:txBody>
      </p:sp>
      <p:sp>
        <p:nvSpPr>
          <p:cNvPr id="13" name="Rettangolo arrotondato 12"/>
          <p:cNvSpPr/>
          <p:nvPr/>
        </p:nvSpPr>
        <p:spPr bwMode="auto">
          <a:xfrm>
            <a:off x="114300" y="2313744"/>
            <a:ext cx="5753844" cy="385156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1" name="Immagine 20" descr="ne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75" y="1320982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arrotondato 21"/>
          <p:cNvSpPr/>
          <p:nvPr/>
        </p:nvSpPr>
        <p:spPr bwMode="auto">
          <a:xfrm>
            <a:off x="6512145" y="1700808"/>
            <a:ext cx="2452343" cy="489654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27" name="Picture 3" descr="C:\Users\lorenzo\Desktop\LAMPADA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833" y="1973445"/>
            <a:ext cx="1746337" cy="159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23" descr="ne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69" y="5553075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:\Users\diego.HTP\Desktop\1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8" y="4329403"/>
            <a:ext cx="4390567" cy="8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diego.HTP\Desktop\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7" y="3068960"/>
            <a:ext cx="5138489" cy="80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diego.HTP\Desktop\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44" y="3630853"/>
            <a:ext cx="1444138" cy="158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diego.HTP\Desktop\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67" y="5053882"/>
            <a:ext cx="1459898" cy="137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2"/>
          <p:cNvSpPr txBox="1">
            <a:spLocks noChangeArrowheads="1"/>
          </p:cNvSpPr>
          <p:nvPr/>
        </p:nvSpPr>
        <p:spPr bwMode="auto">
          <a:xfrm>
            <a:off x="954410" y="2590214"/>
            <a:ext cx="296951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9pPr>
          </a:lstStyle>
          <a:p>
            <a:pPr algn="ctr">
              <a:defRPr/>
            </a:pP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IP 67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30" name="Rectangle 22"/>
          <p:cNvSpPr txBox="1">
            <a:spLocks noChangeArrowheads="1"/>
          </p:cNvSpPr>
          <p:nvPr/>
        </p:nvSpPr>
        <p:spPr bwMode="auto">
          <a:xfrm>
            <a:off x="954410" y="3827784"/>
            <a:ext cx="296951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9pPr>
          </a:lstStyle>
          <a:p>
            <a:pPr algn="ctr">
              <a:defRPr/>
            </a:pP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IP 54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31" name="Rectangle 22"/>
          <p:cNvSpPr txBox="1">
            <a:spLocks noChangeArrowheads="1"/>
          </p:cNvSpPr>
          <p:nvPr/>
        </p:nvSpPr>
        <p:spPr bwMode="auto">
          <a:xfrm>
            <a:off x="6174482" y="758222"/>
            <a:ext cx="2969518" cy="87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/>
              </a:defRPr>
            </a:lvl9pPr>
          </a:lstStyle>
          <a:p>
            <a:pPr algn="ctr">
              <a:defRPr/>
            </a:pP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IP 67</a:t>
            </a:r>
          </a:p>
          <a:p>
            <a:pPr algn="ctr">
              <a:defRPr/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DIAM.50 / 64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96671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80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949450" y="692150"/>
            <a:ext cx="5286375" cy="500063"/>
          </a:xfrm>
        </p:spPr>
        <p:txBody>
          <a:bodyPr lIns="91440" rIns="91440" anchor="t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M8 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field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attachable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15365" name="Rettangolo 7"/>
          <p:cNvSpPr>
            <a:spLocks noChangeArrowheads="1"/>
          </p:cNvSpPr>
          <p:nvPr/>
        </p:nvSpPr>
        <p:spPr bwMode="auto">
          <a:xfrm>
            <a:off x="1163638" y="1412875"/>
            <a:ext cx="67207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3 and 4 </a:t>
            </a:r>
            <a:r>
              <a:rPr lang="it-IT" altLang="it-IT" sz="1400" i="1" dirty="0" err="1">
                <a:latin typeface="BankGothic Lt BT" pitchFamily="34" charset="0"/>
              </a:rPr>
              <a:t>poles</a:t>
            </a: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it-IT" altLang="it-IT" sz="1400" i="1" dirty="0" err="1">
                <a:latin typeface="BankGothic Lt BT" pitchFamily="34" charset="0"/>
              </a:rPr>
              <a:t>sk</a:t>
            </a: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it-IT" altLang="it-IT" sz="1400" i="1" dirty="0" err="1">
                <a:latin typeface="BankGothic Lt BT" pitchFamily="34" charset="0"/>
              </a:rPr>
              <a:t>versions</a:t>
            </a:r>
            <a:r>
              <a:rPr lang="it-IT" altLang="it-IT" sz="1400" i="1" dirty="0">
                <a:latin typeface="BankGothic Lt BT" pitchFamily="34" charset="0"/>
              </a:rPr>
              <a:t> with </a:t>
            </a:r>
            <a:r>
              <a:rPr lang="it-IT" altLang="it-IT" sz="1400" i="1" dirty="0" err="1">
                <a:latin typeface="BankGothic Lt BT" pitchFamily="34" charset="0"/>
              </a:rPr>
              <a:t>cable</a:t>
            </a:r>
            <a:r>
              <a:rPr lang="it-IT" altLang="it-IT" sz="1400" i="1" dirty="0">
                <a:latin typeface="BankGothic Lt BT" pitchFamily="34" charset="0"/>
              </a:rPr>
              <a:t> entry  from 3,5mm to 6mm</a:t>
            </a:r>
            <a:endParaRPr lang="it-IT" altLang="it-IT" sz="1400" b="1" i="1" dirty="0">
              <a:solidFill>
                <a:srgbClr val="FFFF00"/>
              </a:solidFill>
              <a:latin typeface="BankGothic Lt BT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Male and </a:t>
            </a:r>
            <a:r>
              <a:rPr lang="it-IT" altLang="it-IT" sz="1400" i="1" dirty="0" err="1">
                <a:latin typeface="BankGothic Lt BT" pitchFamily="34" charset="0"/>
              </a:rPr>
              <a:t>female</a:t>
            </a:r>
            <a:r>
              <a:rPr lang="it-IT" altLang="it-IT" sz="1400" i="1" dirty="0">
                <a:latin typeface="BankGothic Lt BT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it-IT" altLang="it-IT" sz="1400" i="1" dirty="0" err="1">
                <a:latin typeface="BankGothic Lt BT" pitchFamily="34" charset="0"/>
              </a:rPr>
              <a:t>Solder</a:t>
            </a: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it-IT" altLang="it-IT" sz="1400" i="1" dirty="0" err="1">
                <a:latin typeface="BankGothic Lt BT" pitchFamily="34" charset="0"/>
              </a:rPr>
              <a:t>contacts</a:t>
            </a:r>
            <a:r>
              <a:rPr lang="it-IT" altLang="it-IT" sz="1400" i="1" dirty="0">
                <a:latin typeface="BankGothic Lt BT" pitchFamily="34" charset="0"/>
              </a:rPr>
              <a:t> and </a:t>
            </a:r>
            <a:r>
              <a:rPr lang="it-IT" altLang="it-IT" sz="1400" i="1" dirty="0" err="1">
                <a:latin typeface="BankGothic Lt BT" pitchFamily="34" charset="0"/>
              </a:rPr>
              <a:t>screw</a:t>
            </a: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it-IT" altLang="it-IT" sz="1400" i="1" dirty="0" err="1">
                <a:latin typeface="BankGothic Lt BT" pitchFamily="34" charset="0"/>
              </a:rPr>
              <a:t>contacts</a:t>
            </a:r>
            <a:endParaRPr lang="it-IT" altLang="it-IT" sz="1400" i="1" dirty="0">
              <a:latin typeface="BankGothic Lt BT" pitchFamily="34" charset="0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4452778" y="4308536"/>
            <a:ext cx="3532736" cy="115209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4451048" y="2823704"/>
            <a:ext cx="3577336" cy="115474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673839" y="2792728"/>
            <a:ext cx="3332818" cy="118571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726587" y="4308500"/>
            <a:ext cx="3280070" cy="115212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99592" y="2348880"/>
            <a:ext cx="2881312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>
                <a:latin typeface="BankGothic Lt BT" pitchFamily="34" charset="0"/>
              </a:rPr>
              <a:t>To </a:t>
            </a:r>
            <a:r>
              <a:rPr lang="it-IT" sz="1400" i="1" dirty="0" err="1">
                <a:latin typeface="BankGothic Lt BT" pitchFamily="34" charset="0"/>
              </a:rPr>
              <a:t>Solder</a:t>
            </a:r>
            <a:endParaRPr lang="it-IT" sz="1400" i="1" dirty="0">
              <a:latin typeface="BankGothic Lt BT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581525" y="2429690"/>
            <a:ext cx="2879725" cy="417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>
                <a:latin typeface="BankGothic Lt BT" pitchFamily="34" charset="0"/>
              </a:rPr>
              <a:t>To </a:t>
            </a:r>
            <a:r>
              <a:rPr lang="it-IT" sz="1400" i="1" dirty="0" err="1">
                <a:latin typeface="BankGothic Lt BT" pitchFamily="34" charset="0"/>
              </a:rPr>
              <a:t>Screw</a:t>
            </a:r>
            <a:endParaRPr lang="it-IT" sz="1400" i="1" dirty="0">
              <a:latin typeface="BankGothic Lt BT" pitchFamily="34" charset="0"/>
            </a:endParaRPr>
          </a:p>
        </p:txBody>
      </p:sp>
      <p:sp>
        <p:nvSpPr>
          <p:cNvPr id="15380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pic>
        <p:nvPicPr>
          <p:cNvPr id="1026" name="Picture 2" descr="C:\Users\diego.HTP\Desktop\M8 F S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05" y="2850628"/>
            <a:ext cx="2615685" cy="10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diego.HTP\Desktop\M8 F S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565" y="2890109"/>
            <a:ext cx="2615685" cy="10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87" y="4308500"/>
            <a:ext cx="2914921" cy="1116324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44" y="4326420"/>
            <a:ext cx="2914921" cy="1116324"/>
          </a:xfrm>
          <a:prstGeom prst="rect">
            <a:avLst/>
          </a:prstGeom>
        </p:spPr>
      </p:pic>
      <p:pic>
        <p:nvPicPr>
          <p:cNvPr id="28" name="Immagine 27" descr="ne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465" y="1253685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8339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8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332657"/>
            <a:ext cx="7200900" cy="576064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Industrial </a:t>
            </a: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lighting</a:t>
            </a:r>
            <a:endParaRPr lang="it-IT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pic>
        <p:nvPicPr>
          <p:cNvPr id="20" name="Picture 18" descr="C:\Users\lorenzo\Desktop\Newsletter Led_italia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6588"/>
            <a:ext cx="874927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 descr="ne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113" y="1124744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36154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840023" y="188640"/>
            <a:ext cx="542167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FIXING CLIP FOR CONDUIT</a:t>
            </a:r>
          </a:p>
        </p:txBody>
      </p:sp>
      <p:sp>
        <p:nvSpPr>
          <p:cNvPr id="104452" name="Rettangolo 7"/>
          <p:cNvSpPr>
            <a:spLocks noChangeArrowheads="1"/>
          </p:cNvSpPr>
          <p:nvPr/>
        </p:nvSpPr>
        <p:spPr bwMode="auto">
          <a:xfrm>
            <a:off x="1163638" y="836613"/>
            <a:ext cx="73691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Designed to fix the conduit to M12, DIN43650 and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7/8” connectors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Nylon PA66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One clip for two diffferent diameter conduit: 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25000"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- D1 øint.: 6.2mm; øest.: 10mm;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SzPct val="125000"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- D2 øint.: 9,6mm; øest.: 13mm;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1753103" y="3592315"/>
            <a:ext cx="2736304" cy="1955973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5620427" y="2060848"/>
            <a:ext cx="2736304" cy="108012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5620427" y="3212976"/>
            <a:ext cx="2736304" cy="108012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5652120" y="4365104"/>
            <a:ext cx="2736304" cy="108012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2157413"/>
            <a:ext cx="1419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3271838"/>
            <a:ext cx="144145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403725"/>
            <a:ext cx="1763713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arrotondato 17"/>
          <p:cNvSpPr/>
          <p:nvPr/>
        </p:nvSpPr>
        <p:spPr>
          <a:xfrm>
            <a:off x="5669868" y="5517232"/>
            <a:ext cx="2736304" cy="108012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548313"/>
            <a:ext cx="16160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ACC1 copi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3714750"/>
            <a:ext cx="21431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840023" y="188640"/>
            <a:ext cx="542167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FIXING CLIP FOR CONDUIT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35496" y="908720"/>
            <a:ext cx="9001000" cy="583264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146" name="Picture 2" descr="C:\Users\diego.HTP\Desktop\CLI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61639"/>
            <a:ext cx="5328592" cy="57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45221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169907" y="188640"/>
            <a:ext cx="676191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PRESS CABLE SCREW ADAPTORS</a:t>
            </a:r>
          </a:p>
        </p:txBody>
      </p:sp>
      <p:sp>
        <p:nvSpPr>
          <p:cNvPr id="105476" name="Rettangolo 7"/>
          <p:cNvSpPr>
            <a:spLocks noChangeArrowheads="1"/>
          </p:cNvSpPr>
          <p:nvPr/>
        </p:nvSpPr>
        <p:spPr bwMode="auto">
          <a:xfrm>
            <a:off x="1163638" y="1147763"/>
            <a:ext cx="73691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Accessory  to FIXING Clip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Available for PG7, PG9 and PG11 cable entry 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Compatible with all M12 field attachable, DIN 43650 to cable and 7/8” field attachable 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1163637" y="2413913"/>
            <a:ext cx="2736304" cy="1955973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5364088" y="2428868"/>
            <a:ext cx="2736304" cy="1955973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3275856" y="4537241"/>
            <a:ext cx="2736304" cy="1955973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auto">
          <a:xfrm>
            <a:off x="2195513" y="2125663"/>
            <a:ext cx="596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PG7</a:t>
            </a:r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auto">
          <a:xfrm>
            <a:off x="6332538" y="2125663"/>
            <a:ext cx="596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PG9</a:t>
            </a:r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auto">
          <a:xfrm>
            <a:off x="4303713" y="4286250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PG11</a:t>
            </a:r>
          </a:p>
        </p:txBody>
      </p:sp>
      <p:pic>
        <p:nvPicPr>
          <p:cNvPr id="14" name="Immagine 13" descr="ACSC-PG7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857500"/>
            <a:ext cx="16637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ACSC-PG9 cop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571750"/>
            <a:ext cx="195103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 descr="ACSC-PG11 (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714875"/>
            <a:ext cx="20955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75583" y="188640"/>
            <a:ext cx="9104929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APPLICATIONS OF FIXING CLIP FOR CONDUIT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395536" y="1556792"/>
            <a:ext cx="6432699" cy="122413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323850" y="1268413"/>
            <a:ext cx="2306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M12 Field attachable</a:t>
            </a:r>
          </a:p>
        </p:txBody>
      </p:sp>
      <p:sp>
        <p:nvSpPr>
          <p:cNvPr id="12" name="Rettangolo 4"/>
          <p:cNvSpPr>
            <a:spLocks noChangeArrowheads="1"/>
          </p:cNvSpPr>
          <p:nvPr/>
        </p:nvSpPr>
        <p:spPr bwMode="auto">
          <a:xfrm>
            <a:off x="6875463" y="3213100"/>
            <a:ext cx="2208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7/8 Field attachable</a:t>
            </a:r>
          </a:p>
        </p:txBody>
      </p:sp>
      <p:sp>
        <p:nvSpPr>
          <p:cNvPr id="14" name="Rettangolo arrotondato 13"/>
          <p:cNvSpPr/>
          <p:nvPr/>
        </p:nvSpPr>
        <p:spPr>
          <a:xfrm>
            <a:off x="2555776" y="3501008"/>
            <a:ext cx="6432699" cy="122413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443557" y="5373216"/>
            <a:ext cx="6432699" cy="122413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CasellaDiTesto 8"/>
          <p:cNvSpPr txBox="1">
            <a:spLocks noChangeArrowheads="1"/>
          </p:cNvSpPr>
          <p:nvPr/>
        </p:nvSpPr>
        <p:spPr bwMode="auto">
          <a:xfrm>
            <a:off x="395288" y="5013325"/>
            <a:ext cx="5472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M12 Field attachable  DIN 43650/A Field attachable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582988"/>
            <a:ext cx="467995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5445125"/>
            <a:ext cx="538003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638300"/>
            <a:ext cx="497681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-1592" y="188640"/>
            <a:ext cx="9104929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APPLICATIONS OF FIXING CLIP FOR CONDUIT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395536" y="1556792"/>
            <a:ext cx="6432699" cy="122413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323850" y="1268413"/>
            <a:ext cx="5132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Din 43650/A Field attachable/M12 moulded cable</a:t>
            </a:r>
          </a:p>
        </p:txBody>
      </p:sp>
      <p:sp>
        <p:nvSpPr>
          <p:cNvPr id="12" name="Rettangolo 4"/>
          <p:cNvSpPr>
            <a:spLocks noChangeArrowheads="1"/>
          </p:cNvSpPr>
          <p:nvPr/>
        </p:nvSpPr>
        <p:spPr bwMode="auto">
          <a:xfrm>
            <a:off x="5948363" y="3203575"/>
            <a:ext cx="297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DIN 43650 Field attachable</a:t>
            </a:r>
          </a:p>
        </p:txBody>
      </p:sp>
      <p:sp>
        <p:nvSpPr>
          <p:cNvPr id="14" name="Rettangolo arrotondato 13"/>
          <p:cNvSpPr/>
          <p:nvPr/>
        </p:nvSpPr>
        <p:spPr>
          <a:xfrm>
            <a:off x="2555776" y="3501008"/>
            <a:ext cx="6432699" cy="122413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443557" y="5373216"/>
            <a:ext cx="6432699" cy="122413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CasellaDiTesto 8"/>
          <p:cNvSpPr txBox="1">
            <a:spLocks noChangeArrowheads="1"/>
          </p:cNvSpPr>
          <p:nvPr/>
        </p:nvSpPr>
        <p:spPr bwMode="auto">
          <a:xfrm>
            <a:off x="395288" y="5075238"/>
            <a:ext cx="6264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DIN 43650/A Moulded cable / M12 Moulded cable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5445125"/>
            <a:ext cx="50022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3582988"/>
            <a:ext cx="52117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27188"/>
            <a:ext cx="504031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9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384258" y="188640"/>
            <a:ext cx="4333238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MAGNETIC SENSORS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323528" y="1268760"/>
            <a:ext cx="3960440" cy="237626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467544" y="4500570"/>
            <a:ext cx="3240361" cy="152071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87050" name="Picture 3" descr="\\Server\documenti\Marketing\Foto\Snap\Snap_sensoreL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3121025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arrotondato 15"/>
          <p:cNvSpPr/>
          <p:nvPr/>
        </p:nvSpPr>
        <p:spPr>
          <a:xfrm>
            <a:off x="5004049" y="1268760"/>
            <a:ext cx="3096344" cy="151729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5580112" y="3933056"/>
            <a:ext cx="2304256" cy="20882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2" name="Immagine 11" descr="HSM1A525-G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285875"/>
            <a:ext cx="25717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 descr="HSA3D203-G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0"/>
            <a:ext cx="2786063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 descr="HSM8N2-G1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4214813"/>
            <a:ext cx="2060575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76375" y="5013325"/>
            <a:ext cx="6478588" cy="515938"/>
          </a:xfrm>
        </p:spPr>
        <p:txBody>
          <a:bodyPr/>
          <a:lstStyle/>
          <a:p>
            <a:pPr algn="ctr">
              <a:defRPr/>
            </a:pPr>
            <a:r>
              <a:rPr lang="it-IT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it-IT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</a:p>
        </p:txBody>
      </p:sp>
      <p:pic>
        <p:nvPicPr>
          <p:cNvPr id="6" name="Immagine 5" descr="LogoHTP_TUV_h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500174"/>
            <a:ext cx="7956450" cy="2619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32" name="Rettangolo arrotondato 31"/>
          <p:cNvSpPr/>
          <p:nvPr/>
        </p:nvSpPr>
        <p:spPr>
          <a:xfrm>
            <a:off x="4929190" y="4643446"/>
            <a:ext cx="3146312" cy="107157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it-IT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88980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20484" name="Rectangle 22"/>
          <p:cNvSpPr>
            <a:spLocks noGrp="1" noChangeArrowheads="1"/>
          </p:cNvSpPr>
          <p:nvPr>
            <p:ph type="title"/>
          </p:nvPr>
        </p:nvSpPr>
        <p:spPr>
          <a:xfrm>
            <a:off x="1949450" y="692150"/>
            <a:ext cx="5286375" cy="360363"/>
          </a:xfrm>
        </p:spPr>
        <p:txBody>
          <a:bodyPr lIns="91440" rIns="91440" anchor="t"/>
          <a:lstStyle/>
          <a:p>
            <a:pPr algn="ctr">
              <a:tabLst>
                <a:tab pos="176213" algn="l"/>
              </a:tabLst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M8 panel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mounting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1446838" y="3005917"/>
            <a:ext cx="3146312" cy="8948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1475656" y="4071942"/>
            <a:ext cx="3146312" cy="92869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5670550" y="5676900"/>
            <a:ext cx="1997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i="1">
                <a:latin typeface="BankGothic Lt BT" pitchFamily="34" charset="0"/>
              </a:rPr>
              <a:t>Adapter Male/Female</a:t>
            </a:r>
          </a:p>
        </p:txBody>
      </p:sp>
      <p:sp>
        <p:nvSpPr>
          <p:cNvPr id="16399" name="Rettangolo 24"/>
          <p:cNvSpPr>
            <a:spLocks noChangeArrowheads="1"/>
          </p:cNvSpPr>
          <p:nvPr/>
        </p:nvSpPr>
        <p:spPr bwMode="auto">
          <a:xfrm>
            <a:off x="3419475" y="6623050"/>
            <a:ext cx="23653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16400" name="Rettangolo 7"/>
          <p:cNvSpPr>
            <a:spLocks noChangeArrowheads="1"/>
          </p:cNvSpPr>
          <p:nvPr/>
        </p:nvSpPr>
        <p:spPr bwMode="auto">
          <a:xfrm>
            <a:off x="1187450" y="1412875"/>
            <a:ext cx="684053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3 and 4 poles 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 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</a:t>
            </a:r>
            <a:r>
              <a:rPr lang="it-IT" altLang="it-IT" sz="1400" i="1">
                <a:solidFill>
                  <a:srgbClr val="FFFFFF"/>
                </a:solidFill>
                <a:latin typeface="BankGothic Lt BT" pitchFamily="34" charset="0"/>
              </a:rPr>
              <a:t>Front and back mounting</a:t>
            </a:r>
            <a:endParaRPr lang="it-IT" altLang="it-IT" sz="1400" i="1">
              <a:latin typeface="BankGothic Lt BT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solidFill>
                  <a:srgbClr val="FFFFFF"/>
                </a:solidFill>
                <a:latin typeface="BankGothic Lt BT" pitchFamily="34" charset="0"/>
              </a:rPr>
              <a:t> With soldered contacts, PCB contacts and with wire already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Tx/>
              <a:buNone/>
            </a:pPr>
            <a:r>
              <a:rPr lang="it-IT" altLang="it-IT" sz="1400" i="1">
                <a:solidFill>
                  <a:srgbClr val="FFFFFF"/>
                </a:solidFill>
                <a:latin typeface="BankGothic Lt BT" pitchFamily="34" charset="0"/>
              </a:rPr>
              <a:t>   soldered </a:t>
            </a:r>
          </a:p>
        </p:txBody>
      </p:sp>
      <p:pic>
        <p:nvPicPr>
          <p:cNvPr id="19" name="Immagine 18" descr="08FP3A0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143250"/>
            <a:ext cx="13414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 descr="08M4PA0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143250"/>
            <a:ext cx="1341438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arrotondato 21"/>
          <p:cNvSpPr/>
          <p:nvPr/>
        </p:nvSpPr>
        <p:spPr>
          <a:xfrm>
            <a:off x="1428728" y="5143512"/>
            <a:ext cx="3146312" cy="92869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3" name="Immagine 22" descr="08FP4-08MP-M8x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86313"/>
            <a:ext cx="151606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 descr="08FP30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5214938"/>
            <a:ext cx="11271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 descr="08FQ30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4214813"/>
            <a:ext cx="116681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 descr="08MP40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1656">
            <a:off x="3286125" y="5257800"/>
            <a:ext cx="1143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magine 26" descr="08MQ40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80150">
            <a:off x="3286125" y="4214813"/>
            <a:ext cx="1163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ttangolo arrotondato 27"/>
          <p:cNvSpPr/>
          <p:nvPr/>
        </p:nvSpPr>
        <p:spPr>
          <a:xfrm>
            <a:off x="4929189" y="3225342"/>
            <a:ext cx="3146312" cy="107157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it-IT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0" name="Immagine 29" descr="08MP4A0C-M1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286125"/>
            <a:ext cx="147002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ttangolo 30"/>
          <p:cNvSpPr>
            <a:spLocks noChangeArrowheads="1"/>
          </p:cNvSpPr>
          <p:nvPr/>
        </p:nvSpPr>
        <p:spPr bwMode="auto">
          <a:xfrm>
            <a:off x="5718175" y="4233863"/>
            <a:ext cx="19970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>
                <a:latin typeface="BankGothic Lt BT" pitchFamily="34" charset="0"/>
              </a:rPr>
              <a:t>with M12 thread</a:t>
            </a:r>
          </a:p>
        </p:txBody>
      </p:sp>
      <p:pic>
        <p:nvPicPr>
          <p:cNvPr id="33" name="Immagine 32" descr="new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500313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949450" y="692150"/>
            <a:ext cx="5286375" cy="500063"/>
          </a:xfrm>
        </p:spPr>
        <p:txBody>
          <a:bodyPr lIns="91440" rIns="91440" anchor="t">
            <a:noAutofit/>
          </a:bodyPr>
          <a:lstStyle/>
          <a:p>
            <a:pPr eaLnBrk="1" hangingPunct="1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M8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with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17413" name="Rettangolo 7"/>
          <p:cNvSpPr>
            <a:spLocks noChangeArrowheads="1"/>
          </p:cNvSpPr>
          <p:nvPr/>
        </p:nvSpPr>
        <p:spPr bwMode="auto">
          <a:xfrm>
            <a:off x="1163638" y="1268413"/>
            <a:ext cx="4857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3 and 4 poles and </a:t>
            </a:r>
            <a:r>
              <a:rPr lang="it-IT" altLang="it-IT" sz="1400" b="1" i="1">
                <a:solidFill>
                  <a:srgbClr val="FFFF00"/>
                </a:solidFill>
                <a:latin typeface="BankGothic Lt BT" pitchFamily="34" charset="0"/>
              </a:rPr>
              <a:t>8 POLES </a:t>
            </a:r>
            <a:endParaRPr lang="it-IT" altLang="it-IT" sz="1400" i="1">
              <a:latin typeface="BankGothic Lt BT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 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</a:t>
            </a:r>
            <a:r>
              <a:rPr lang="en-US" altLang="it-IT" sz="1400" i="1">
                <a:latin typeface="BankGothic Lt BT" pitchFamily="34" charset="0"/>
              </a:rPr>
              <a:t>Straight and right angled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</a:t>
            </a:r>
            <a:r>
              <a:rPr lang="en-US" altLang="it-IT" sz="1400" i="1">
                <a:latin typeface="BankGothic Lt BT" pitchFamily="34" charset="0"/>
              </a:rPr>
              <a:t>Single and double ended</a:t>
            </a:r>
            <a:endParaRPr lang="it-IT" altLang="it-IT" sz="1400" i="1">
              <a:latin typeface="BankGothic Lt BT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PVC, PUR cable, shielded and fully shielded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Any length avaiable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5175473" y="3245864"/>
            <a:ext cx="3010202" cy="13692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1446838" y="3720296"/>
            <a:ext cx="3146312" cy="92314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1446838" y="4804896"/>
            <a:ext cx="3146312" cy="98155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528763" y="3300413"/>
            <a:ext cx="2881312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 err="1">
                <a:latin typeface="BankGothic Lt BT" pitchFamily="34" charset="0"/>
              </a:rPr>
              <a:t>Straight</a:t>
            </a:r>
            <a:endParaRPr lang="it-IT" sz="1400" i="1" dirty="0">
              <a:latin typeface="BankGothic Lt BT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5240338" y="2828925"/>
            <a:ext cx="2879725" cy="417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>
                <a:solidFill>
                  <a:srgbClr val="FFFFFF"/>
                </a:solidFill>
                <a:latin typeface="BankGothic Lt BT" pitchFamily="34" charset="0"/>
                <a:cs typeface="Arial" charset="0"/>
              </a:rPr>
              <a:t>90°</a:t>
            </a:r>
          </a:p>
        </p:txBody>
      </p:sp>
      <p:sp>
        <p:nvSpPr>
          <p:cNvPr id="17425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5220072" y="4761814"/>
            <a:ext cx="3010202" cy="13692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3" name="Immagine 22" descr="08FA3C1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857750"/>
            <a:ext cx="20716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 descr="08FD4A1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4929188"/>
            <a:ext cx="25590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magine 26" descr="08MA4C1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357563"/>
            <a:ext cx="2014537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27" descr="08MD4A1Z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3857625"/>
            <a:ext cx="25971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new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1041400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80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258888" y="692150"/>
            <a:ext cx="6589712" cy="500063"/>
          </a:xfrm>
        </p:spPr>
        <p:txBody>
          <a:bodyPr lIns="91440" rIns="91440" anchor="t">
            <a:noAutofit/>
          </a:bodyPr>
          <a:lstStyle/>
          <a:p>
            <a:pPr eaLnBrk="1" hangingPunct="1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M8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with PNP Led and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18437" name="Rettangolo 7"/>
          <p:cNvSpPr>
            <a:spLocks noChangeArrowheads="1"/>
          </p:cNvSpPr>
          <p:nvPr/>
        </p:nvSpPr>
        <p:spPr bwMode="auto">
          <a:xfrm>
            <a:off x="1163638" y="1268413"/>
            <a:ext cx="4857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3 and 4 poles 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 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</a:t>
            </a:r>
            <a:r>
              <a:rPr lang="en-US" altLang="it-IT" sz="1400" i="1">
                <a:latin typeface="BankGothic Lt BT" pitchFamily="34" charset="0"/>
              </a:rPr>
              <a:t>Straight and right angled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</a:t>
            </a:r>
            <a:r>
              <a:rPr lang="en-US" altLang="it-IT" sz="1400" i="1">
                <a:latin typeface="BankGothic Lt BT" pitchFamily="34" charset="0"/>
              </a:rPr>
              <a:t>Single and double ended</a:t>
            </a:r>
            <a:endParaRPr lang="it-IT" altLang="it-IT" sz="1400" i="1">
              <a:latin typeface="BankGothic Lt BT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PVC and PUR cable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Any length avaiable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2 LED’s for PNP and NPN switch indication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5175473" y="3245864"/>
            <a:ext cx="3010202" cy="13692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1446838" y="3720297"/>
            <a:ext cx="3146312" cy="8948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1446838" y="4804896"/>
            <a:ext cx="3146312" cy="8948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528763" y="3300413"/>
            <a:ext cx="2881312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 err="1">
                <a:latin typeface="BankGothic Lt BT" pitchFamily="34" charset="0"/>
              </a:rPr>
              <a:t>Straight</a:t>
            </a:r>
            <a:endParaRPr lang="it-IT" sz="1400" i="1" dirty="0">
              <a:latin typeface="BankGothic Lt BT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5240338" y="2828925"/>
            <a:ext cx="2879725" cy="417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>
                <a:solidFill>
                  <a:srgbClr val="FFFFFF"/>
                </a:solidFill>
                <a:latin typeface="BankGothic Lt BT" pitchFamily="34" charset="0"/>
                <a:cs typeface="Arial" charset="0"/>
              </a:rPr>
              <a:t>90°</a:t>
            </a:r>
          </a:p>
        </p:txBody>
      </p:sp>
      <p:sp>
        <p:nvSpPr>
          <p:cNvPr id="18449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5220072" y="4761814"/>
            <a:ext cx="3010202" cy="13692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8" name="Immagine 17" descr="08FF3A1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929188"/>
            <a:ext cx="192881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 descr="08FG3A1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887913"/>
            <a:ext cx="24288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 descr="08MF4C5Z-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357563"/>
            <a:ext cx="17589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 descr="08MG3C5Z-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786188"/>
            <a:ext cx="24288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971550" y="692150"/>
            <a:ext cx="7308850" cy="500063"/>
          </a:xfrm>
        </p:spPr>
        <p:txBody>
          <a:bodyPr lIns="91440" rIns="91440" anchor="t">
            <a:noAutofit/>
          </a:bodyPr>
          <a:lstStyle/>
          <a:p>
            <a:pPr eaLnBrk="1" hangingPunct="1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M8 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snap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with PNP or PUR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19461" name="Rettangolo 7"/>
          <p:cNvSpPr>
            <a:spLocks noChangeArrowheads="1"/>
          </p:cNvSpPr>
          <p:nvPr/>
        </p:nvSpPr>
        <p:spPr bwMode="auto">
          <a:xfrm>
            <a:off x="1163638" y="1268413"/>
            <a:ext cx="48577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2, 3 and 4 </a:t>
            </a:r>
            <a:r>
              <a:rPr lang="it-IT" altLang="it-IT" sz="1400" i="1" dirty="0" err="1">
                <a:latin typeface="BankGothic Lt BT" pitchFamily="34" charset="0"/>
              </a:rPr>
              <a:t>poles</a:t>
            </a:r>
            <a:r>
              <a:rPr lang="it-IT" altLang="it-IT" sz="1400" i="1" dirty="0">
                <a:latin typeface="BankGothic Lt BT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it-IT" altLang="it-IT" sz="1400" i="1" dirty="0" err="1">
                <a:latin typeface="BankGothic Lt BT" pitchFamily="34" charset="0"/>
              </a:rPr>
              <a:t>Female</a:t>
            </a:r>
            <a:r>
              <a:rPr lang="it-IT" altLang="it-IT" sz="1400" i="1" dirty="0">
                <a:latin typeface="BankGothic Lt BT" pitchFamily="34" charset="0"/>
              </a:rPr>
              <a:t>  / MALE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en-US" altLang="it-IT" sz="1400" i="1" dirty="0">
                <a:latin typeface="BankGothic Lt BT" pitchFamily="34" charset="0"/>
              </a:rPr>
              <a:t>Straight and right angled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PVC and PUR </a:t>
            </a:r>
            <a:r>
              <a:rPr lang="it-IT" altLang="it-IT" sz="1400" i="1" dirty="0" err="1">
                <a:latin typeface="BankGothic Lt BT" pitchFamily="34" charset="0"/>
              </a:rPr>
              <a:t>cable</a:t>
            </a:r>
            <a:endParaRPr lang="it-IT" altLang="it-IT" sz="1400" i="1" dirty="0">
              <a:latin typeface="BankGothic Lt BT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it-IT" altLang="it-IT" sz="1400" i="1" dirty="0" err="1">
                <a:latin typeface="BankGothic Lt BT" pitchFamily="34" charset="0"/>
              </a:rPr>
              <a:t>Any</a:t>
            </a: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it-IT" altLang="it-IT" sz="1400" i="1" dirty="0" err="1">
                <a:latin typeface="BankGothic Lt BT" pitchFamily="34" charset="0"/>
              </a:rPr>
              <a:t>length</a:t>
            </a: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it-IT" altLang="it-IT" sz="1400" i="1" dirty="0" err="1">
                <a:latin typeface="BankGothic Lt BT" pitchFamily="34" charset="0"/>
              </a:rPr>
              <a:t>avaiable</a:t>
            </a:r>
            <a:endParaRPr lang="it-IT" altLang="it-IT" sz="1400" i="1" dirty="0">
              <a:latin typeface="BankGothic Lt BT" pitchFamily="34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5175473" y="4003951"/>
            <a:ext cx="3010202" cy="13692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1446838" y="4000504"/>
            <a:ext cx="3146312" cy="171451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528763" y="3643313"/>
            <a:ext cx="2881312" cy="417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 err="1">
                <a:latin typeface="BankGothic Lt BT" pitchFamily="34" charset="0"/>
              </a:rPr>
              <a:t>Straight</a:t>
            </a:r>
            <a:endParaRPr lang="it-IT" sz="1400" i="1" dirty="0">
              <a:latin typeface="BankGothic Lt BT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5240338" y="3587750"/>
            <a:ext cx="2879725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>
                <a:solidFill>
                  <a:srgbClr val="FFFFFF"/>
                </a:solidFill>
                <a:latin typeface="BankGothic Lt BT" pitchFamily="34" charset="0"/>
                <a:cs typeface="Arial" charset="0"/>
              </a:rPr>
              <a:t>90°</a:t>
            </a:r>
          </a:p>
        </p:txBody>
      </p:sp>
      <p:pic>
        <p:nvPicPr>
          <p:cNvPr id="14" name="Immagine 13" descr="SNAP_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071938"/>
            <a:ext cx="20367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08FW3A1Z.jp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8559">
            <a:off x="1827213" y="4438650"/>
            <a:ext cx="249713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949450" y="692150"/>
            <a:ext cx="5286375" cy="500063"/>
          </a:xfrm>
        </p:spPr>
        <p:txBody>
          <a:bodyPr lIns="91440" rIns="91440" anchor="t">
            <a:noAutofit/>
          </a:bodyPr>
          <a:lstStyle/>
          <a:p>
            <a:pPr algn="ctr" eaLnBrk="1" hangingPunct="1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Extensions M8 with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1446838" y="4077543"/>
            <a:ext cx="2981146" cy="129614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403350" y="3644900"/>
            <a:ext cx="2881313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 err="1">
                <a:latin typeface="BankGothic Lt BT" pitchFamily="34" charset="0"/>
              </a:rPr>
              <a:t>Straight</a:t>
            </a:r>
            <a:endParaRPr lang="it-IT" sz="1400" i="1" dirty="0">
              <a:latin typeface="BankGothic Lt BT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787900" y="3429000"/>
            <a:ext cx="2879725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>
                <a:solidFill>
                  <a:srgbClr val="FFFFFF"/>
                </a:solidFill>
                <a:latin typeface="BankGothic Lt BT" pitchFamily="34" charset="0"/>
                <a:cs typeface="Arial" charset="0"/>
              </a:rPr>
              <a:t>90°</a:t>
            </a:r>
          </a:p>
        </p:txBody>
      </p:sp>
      <p:sp>
        <p:nvSpPr>
          <p:cNvPr id="20490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20491" name="Rettangolo 5"/>
          <p:cNvSpPr>
            <a:spLocks noChangeArrowheads="1"/>
          </p:cNvSpPr>
          <p:nvPr/>
        </p:nvSpPr>
        <p:spPr bwMode="auto">
          <a:xfrm>
            <a:off x="1928813" y="1227138"/>
            <a:ext cx="60721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3, 4 poles AND  </a:t>
            </a:r>
            <a:r>
              <a:rPr lang="it-IT" altLang="it-IT" sz="1400" b="1" i="1">
                <a:solidFill>
                  <a:srgbClr val="FFFF00"/>
                </a:solidFill>
                <a:latin typeface="BankGothic Lt BT" pitchFamily="34" charset="0"/>
              </a:rPr>
              <a:t>8 POLES </a:t>
            </a:r>
            <a:endParaRPr lang="en-US" altLang="it-IT" sz="1400" i="1">
              <a:latin typeface="BankGothic Lt BT" pitchFamily="34" charset="0"/>
            </a:endParaRP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Male and female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PVC, PUR, moulded and shielded cable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Operating voltage: 60V AC/DC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Operating current: 4A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Maximum conductor size: 0,25 mm2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Protection class (IEC 60529): IP 69K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Temperature range: -25°C to +70°C  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4747342" y="3852862"/>
            <a:ext cx="2981146" cy="240104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3" name="Immagine 12" descr="08FD3A1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357688"/>
            <a:ext cx="257175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 descr="08MA4C1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357688"/>
            <a:ext cx="2386013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ne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1016000"/>
            <a:ext cx="76041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1" name="Rettangolo arrotondato 10"/>
          <p:cNvSpPr/>
          <p:nvPr/>
        </p:nvSpPr>
        <p:spPr>
          <a:xfrm>
            <a:off x="1263318" y="1624531"/>
            <a:ext cx="6515649" cy="2997779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65000"/>
                </a:schemeClr>
              </a:gs>
              <a:gs pos="0">
                <a:schemeClr val="bg1">
                  <a:lumMod val="50000"/>
                  <a:lumOff val="50000"/>
                </a:schemeClr>
              </a:gs>
              <a:gs pos="46000">
                <a:schemeClr val="bg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rgbClr val="595959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</a:t>
            </a:r>
            <a:r>
              <a:rPr lang="en-US" sz="14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5 poles versions</a:t>
            </a:r>
          </a:p>
          <a:p>
            <a:pPr>
              <a:buClr>
                <a:srgbClr val="595959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Male and female</a:t>
            </a:r>
          </a:p>
          <a:p>
            <a:pPr>
              <a:buClr>
                <a:srgbClr val="595959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PUR shielded cable </a:t>
            </a:r>
          </a:p>
          <a:p>
            <a:pPr>
              <a:buClr>
                <a:srgbClr val="595959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totally shielded connectors with PUR shielded cable</a:t>
            </a:r>
          </a:p>
          <a:p>
            <a:pPr>
              <a:buClr>
                <a:srgbClr val="595959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Straight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59271" y="116632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2" name="Rettangolo 1"/>
          <p:cNvSpPr/>
          <p:nvPr/>
        </p:nvSpPr>
        <p:spPr>
          <a:xfrm>
            <a:off x="1357313" y="714375"/>
            <a:ext cx="194468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M9 with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cable</a:t>
            </a:r>
            <a:endParaRPr lang="it-IT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949450" y="692150"/>
            <a:ext cx="5286375" cy="500063"/>
          </a:xfrm>
        </p:spPr>
        <p:txBody>
          <a:bodyPr lIns="91440" rIns="91440" anchor="t">
            <a:noAutofit/>
          </a:bodyPr>
          <a:lstStyle/>
          <a:p>
            <a:pPr algn="ctr" eaLnBrk="1" hangingPunct="1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M9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totally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shielded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with PVC or PUR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shielded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1071538" y="4071942"/>
            <a:ext cx="2981146" cy="129614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43000" y="3643313"/>
            <a:ext cx="2881313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 err="1">
                <a:latin typeface="BankGothic Lt BT" pitchFamily="34" charset="0"/>
              </a:rPr>
              <a:t>Female</a:t>
            </a:r>
            <a:endParaRPr lang="it-IT" sz="1400" i="1" dirty="0">
              <a:latin typeface="BankGothic Lt BT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786313" y="3643313"/>
            <a:ext cx="2879725" cy="433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>
                <a:solidFill>
                  <a:srgbClr val="FFFFFF"/>
                </a:solidFill>
                <a:latin typeface="BankGothic Lt BT" pitchFamily="34" charset="0"/>
                <a:cs typeface="Arial" charset="0"/>
              </a:rPr>
              <a:t>Male</a:t>
            </a:r>
          </a:p>
        </p:txBody>
      </p:sp>
      <p:sp>
        <p:nvSpPr>
          <p:cNvPr id="22538" name="Rettangolo 5"/>
          <p:cNvSpPr>
            <a:spLocks noChangeArrowheads="1"/>
          </p:cNvSpPr>
          <p:nvPr/>
        </p:nvSpPr>
        <p:spPr bwMode="auto">
          <a:xfrm>
            <a:off x="1928813" y="1468438"/>
            <a:ext cx="60721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5 poles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Male and female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PUR shielded cable and totally shielded connectors with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  PUR shielded cable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Operating voltage: 30V AC/DC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Operating current: 3A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Maximum conductor size: 0,25 mm2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Protection class (IEC 60529): IP 69K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Temperature range: -25°C to +70°C  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4786314" y="4071942"/>
            <a:ext cx="2981146" cy="129614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2" name="Immagine 11" descr="09FJ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1109">
            <a:off x="1246188" y="4389438"/>
            <a:ext cx="261778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 descr="09MJ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7066">
            <a:off x="4938713" y="4421188"/>
            <a:ext cx="27447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1" name="Rettangolo arrotondato 10"/>
          <p:cNvSpPr/>
          <p:nvPr/>
        </p:nvSpPr>
        <p:spPr>
          <a:xfrm>
            <a:off x="179512" y="1193946"/>
            <a:ext cx="8603504" cy="5664054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65000"/>
                </a:schemeClr>
              </a:gs>
              <a:gs pos="0">
                <a:schemeClr val="bg1">
                  <a:lumMod val="50000"/>
                  <a:lumOff val="50000"/>
                </a:schemeClr>
              </a:gs>
              <a:gs pos="46000">
                <a:schemeClr val="bg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rgbClr val="595959"/>
              </a:buClr>
              <a:buSzPct val="125000"/>
              <a:buFont typeface="Wingdings" pitchFamily="2" charset="2"/>
              <a:buChar char="§"/>
              <a:defRPr/>
            </a:pPr>
            <a:endParaRPr lang="en-US" sz="1400" b="1" i="1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59271" y="116632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2" name="Rettangolo 1"/>
          <p:cNvSpPr/>
          <p:nvPr/>
        </p:nvSpPr>
        <p:spPr>
          <a:xfrm>
            <a:off x="987399" y="793836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M12 </a:t>
            </a:r>
            <a:r>
              <a:rPr lang="it-IT" sz="2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circular</a:t>
            </a:r>
            <a:r>
              <a:rPr lang="it-IT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connectors</a:t>
            </a:r>
            <a:endParaRPr lang="it-IT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  <p:pic>
        <p:nvPicPr>
          <p:cNvPr id="3074" name="Picture 2" descr="C:\Users\diego.HTP\Desktop\M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32" y="1401184"/>
            <a:ext cx="7808487" cy="531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16" descr="47_world_map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28688"/>
            <a:ext cx="8977312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9313" y="765175"/>
            <a:ext cx="7467600" cy="4318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… since 2003 …</a:t>
            </a:r>
            <a:endParaRPr lang="it-IT" sz="24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nkGothic Lt BT" pitchFamily="34" charset="0"/>
            </a:endParaRPr>
          </a:p>
        </p:txBody>
      </p:sp>
      <p:cxnSp>
        <p:nvCxnSpPr>
          <p:cNvPr id="9" name="AutoShape 48"/>
          <p:cNvCxnSpPr>
            <a:cxnSpLocks noChangeShapeType="1"/>
          </p:cNvCxnSpPr>
          <p:nvPr/>
        </p:nvCxnSpPr>
        <p:spPr bwMode="auto">
          <a:xfrm rot="10800000" flipV="1">
            <a:off x="4357688" y="1341438"/>
            <a:ext cx="1646237" cy="873125"/>
          </a:xfrm>
          <a:prstGeom prst="bentConnector3">
            <a:avLst>
              <a:gd name="adj1" fmla="val 50000"/>
            </a:avLst>
          </a:prstGeom>
          <a:ln w="25400">
            <a:solidFill>
              <a:srgbClr val="C00000"/>
            </a:solidFill>
            <a:headEnd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Rettangolo arrotondato 18"/>
          <p:cNvSpPr/>
          <p:nvPr/>
        </p:nvSpPr>
        <p:spPr>
          <a:xfrm>
            <a:off x="6004551" y="1508564"/>
            <a:ext cx="2880320" cy="777428"/>
          </a:xfrm>
          <a:prstGeom prst="roundRect">
            <a:avLst/>
          </a:prstGeom>
          <a:solidFill>
            <a:schemeClr val="tx1"/>
          </a:solidFill>
          <a:ln w="12700"/>
          <a:scene3d>
            <a:camera prst="orthographicFront"/>
            <a:lightRig rig="threePt" dir="t"/>
          </a:scene3d>
          <a:sp3d>
            <a:bevelT w="0" h="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100" b="1" i="1" dirty="0">
                <a:solidFill>
                  <a:srgbClr val="CC0000"/>
                </a:solidFill>
                <a:latin typeface="BankGothic Lt BT" pitchFamily="34" charset="0"/>
              </a:rPr>
              <a:t> Brembate </a:t>
            </a:r>
            <a:r>
              <a:rPr lang="en-US" sz="1100" b="1" i="1" dirty="0" err="1">
                <a:solidFill>
                  <a:srgbClr val="CC0000"/>
                </a:solidFill>
                <a:latin typeface="BankGothic Lt BT" pitchFamily="34" charset="0"/>
              </a:rPr>
              <a:t>di</a:t>
            </a:r>
            <a:r>
              <a:rPr lang="en-US" sz="1100" b="1" i="1" dirty="0">
                <a:solidFill>
                  <a:srgbClr val="CC0000"/>
                </a:solidFill>
                <a:latin typeface="BankGothic Lt BT" pitchFamily="34" charset="0"/>
              </a:rPr>
              <a:t> </a:t>
            </a:r>
            <a:r>
              <a:rPr lang="en-US" sz="1100" b="1" i="1" dirty="0" err="1">
                <a:solidFill>
                  <a:srgbClr val="CC0000"/>
                </a:solidFill>
                <a:latin typeface="BankGothic Lt BT" pitchFamily="34" charset="0"/>
              </a:rPr>
              <a:t>Sopra</a:t>
            </a:r>
            <a:r>
              <a:rPr lang="en-US" sz="1100" b="1" i="1" dirty="0">
                <a:solidFill>
                  <a:srgbClr val="CC0000"/>
                </a:solidFill>
                <a:latin typeface="BankGothic Lt BT" pitchFamily="34" charset="0"/>
              </a:rPr>
              <a:t>, Bergamo,  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100" b="1" i="1" dirty="0">
                <a:solidFill>
                  <a:srgbClr val="CC0000"/>
                </a:solidFill>
                <a:latin typeface="BankGothic Lt BT" pitchFamily="34" charset="0"/>
              </a:rPr>
              <a:t>  Italy.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100" b="1" i="1" dirty="0">
                <a:solidFill>
                  <a:srgbClr val="CC0000"/>
                </a:solidFill>
                <a:latin typeface="BankGothic Lt BT" pitchFamily="34" charset="0"/>
              </a:rPr>
              <a:t>  Stock of 8 million pcs.</a:t>
            </a:r>
          </a:p>
        </p:txBody>
      </p:sp>
      <p:cxnSp>
        <p:nvCxnSpPr>
          <p:cNvPr id="27" name="AutoShape 56"/>
          <p:cNvCxnSpPr>
            <a:cxnSpLocks noChangeShapeType="1"/>
          </p:cNvCxnSpPr>
          <p:nvPr/>
        </p:nvCxnSpPr>
        <p:spPr bwMode="auto">
          <a:xfrm rot="16200000" flipV="1">
            <a:off x="6296819" y="3510756"/>
            <a:ext cx="2286000" cy="979488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C00000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Rettangolo arrotondato 31"/>
          <p:cNvSpPr/>
          <p:nvPr/>
        </p:nvSpPr>
        <p:spPr>
          <a:xfrm>
            <a:off x="5602736" y="5321864"/>
            <a:ext cx="2448272" cy="504056"/>
          </a:xfrm>
          <a:prstGeom prst="roundRect">
            <a:avLst/>
          </a:prstGeom>
          <a:solidFill>
            <a:schemeClr val="tx1"/>
          </a:solidFill>
          <a:ln w="12700"/>
          <a:scene3d>
            <a:camera prst="orthographicFront"/>
            <a:lightRig rig="threePt" dir="t"/>
          </a:scene3d>
          <a:sp3d>
            <a:bevelT w="0" h="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100" b="1" i="1" dirty="0">
                <a:solidFill>
                  <a:srgbClr val="CC0000"/>
                </a:solidFill>
                <a:latin typeface="BankGothic Lt BT" pitchFamily="34" charset="0"/>
              </a:rPr>
              <a:t> Dongguan, China.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100" b="1" i="1" dirty="0">
                <a:solidFill>
                  <a:srgbClr val="CC0000"/>
                </a:solidFill>
                <a:latin typeface="BankGothic Lt BT" pitchFamily="34" charset="0"/>
              </a:rPr>
              <a:t>   Stock available.</a:t>
            </a:r>
          </a:p>
        </p:txBody>
      </p:sp>
      <p:sp>
        <p:nvSpPr>
          <p:cNvPr id="35" name="Rettangolo arrotondato 34"/>
          <p:cNvSpPr/>
          <p:nvPr/>
        </p:nvSpPr>
        <p:spPr>
          <a:xfrm>
            <a:off x="755576" y="5326513"/>
            <a:ext cx="2592288" cy="1080120"/>
          </a:xfrm>
          <a:prstGeom prst="roundRect">
            <a:avLst/>
          </a:prstGeom>
          <a:solidFill>
            <a:schemeClr val="tx1"/>
          </a:solidFill>
          <a:ln w="12700"/>
          <a:scene3d>
            <a:camera prst="orthographicFront"/>
            <a:lightRig rig="threePt" dir="t"/>
          </a:scene3d>
          <a:sp3d>
            <a:bevelT w="0" h="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100" b="1" i="1" dirty="0">
                <a:solidFill>
                  <a:srgbClr val="C00000"/>
                </a:solidFill>
                <a:latin typeface="BankGothic Lt BT" pitchFamily="34" charset="0"/>
              </a:rPr>
              <a:t> Rockaway, NJ, </a:t>
            </a:r>
            <a:r>
              <a:rPr lang="en-US" sz="1100" b="1" i="1" dirty="0" err="1">
                <a:solidFill>
                  <a:srgbClr val="C00000"/>
                </a:solidFill>
                <a:latin typeface="BankGothic Lt BT" pitchFamily="34" charset="0"/>
              </a:rPr>
              <a:t>Usa</a:t>
            </a:r>
            <a:r>
              <a:rPr lang="en-US" sz="1100" b="1" i="1" dirty="0">
                <a:solidFill>
                  <a:srgbClr val="C00000"/>
                </a:solidFill>
                <a:latin typeface="BankGothic Lt BT" pitchFamily="34" charset="0"/>
              </a:rPr>
              <a:t>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100" b="1" i="1" dirty="0">
                <a:solidFill>
                  <a:srgbClr val="C00000"/>
                </a:solidFill>
                <a:latin typeface="BankGothic Lt BT" pitchFamily="34" charset="0"/>
              </a:rPr>
              <a:t>   Stock available.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100" b="1" i="1" dirty="0">
                <a:solidFill>
                  <a:srgbClr val="C00000"/>
                </a:solidFill>
                <a:latin typeface="BankGothic Lt BT" pitchFamily="34" charset="0"/>
              </a:rPr>
              <a:t> Taipei, Taiwan.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100" b="1" i="1" dirty="0">
                <a:solidFill>
                  <a:srgbClr val="C00000"/>
                </a:solidFill>
                <a:latin typeface="BankGothic Lt BT" pitchFamily="34" charset="0"/>
              </a:rPr>
              <a:t>  Stock available.</a:t>
            </a:r>
          </a:p>
        </p:txBody>
      </p:sp>
      <p:cxnSp>
        <p:nvCxnSpPr>
          <p:cNvPr id="36" name="AutoShape 57"/>
          <p:cNvCxnSpPr>
            <a:cxnSpLocks noChangeShapeType="1"/>
          </p:cNvCxnSpPr>
          <p:nvPr/>
        </p:nvCxnSpPr>
        <p:spPr bwMode="auto">
          <a:xfrm rot="5400000" flipH="1" flipV="1">
            <a:off x="708025" y="3578226"/>
            <a:ext cx="2727325" cy="5715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C00000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63"/>
          <p:cNvCxnSpPr>
            <a:cxnSpLocks noChangeShapeType="1"/>
          </p:cNvCxnSpPr>
          <p:nvPr/>
        </p:nvCxnSpPr>
        <p:spPr bwMode="auto">
          <a:xfrm flipV="1">
            <a:off x="2571750" y="2786063"/>
            <a:ext cx="4500563" cy="237172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C00000"/>
            </a:solidFill>
            <a:miter lim="800000"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9" name="Ovale 2058"/>
          <p:cNvSpPr/>
          <p:nvPr/>
        </p:nvSpPr>
        <p:spPr>
          <a:xfrm>
            <a:off x="6003925" y="1195388"/>
            <a:ext cx="1920875" cy="287337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i="1">
                <a:solidFill>
                  <a:srgbClr val="FFFFFF"/>
                </a:solidFill>
                <a:latin typeface="BankGothic Lt BT" pitchFamily="34" charset="0"/>
                <a:cs typeface="Arial" charset="0"/>
              </a:rPr>
              <a:t>Headquarters</a:t>
            </a:r>
            <a:endParaRPr lang="en-US" sz="1100" b="1" i="1" u="sng">
              <a:solidFill>
                <a:srgbClr val="FFFFFF"/>
              </a:solidFill>
              <a:latin typeface="BankGothic Lt BT" pitchFamily="34" charset="0"/>
              <a:cs typeface="Arial" charset="0"/>
            </a:endParaRPr>
          </a:p>
        </p:txBody>
      </p:sp>
      <p:sp>
        <p:nvSpPr>
          <p:cNvPr id="51" name="Ovale 50"/>
          <p:cNvSpPr/>
          <p:nvPr/>
        </p:nvSpPr>
        <p:spPr>
          <a:xfrm>
            <a:off x="6143625" y="5013325"/>
            <a:ext cx="1920875" cy="287338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1400" b="1" i="1">
                <a:solidFill>
                  <a:srgbClr val="FFFFFF"/>
                </a:solidFill>
                <a:latin typeface="BankGothic Lt BT" pitchFamily="34" charset="0"/>
                <a:cs typeface="Arial" charset="0"/>
              </a:rPr>
              <a:t>Production</a:t>
            </a:r>
            <a:endParaRPr lang="en-US" sz="1400" b="1" i="1" u="sng">
              <a:solidFill>
                <a:srgbClr val="FFFFFF"/>
              </a:solidFill>
              <a:latin typeface="BankGothic Lt BT" pitchFamily="34" charset="0"/>
              <a:cs typeface="Arial" charset="0"/>
            </a:endParaRPr>
          </a:p>
        </p:txBody>
      </p:sp>
      <p:sp>
        <p:nvSpPr>
          <p:cNvPr id="55" name="Ovale 54"/>
          <p:cNvSpPr/>
          <p:nvPr/>
        </p:nvSpPr>
        <p:spPr>
          <a:xfrm>
            <a:off x="844550" y="5013325"/>
            <a:ext cx="1919288" cy="287338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1400" b="1" i="1">
                <a:solidFill>
                  <a:srgbClr val="FFFFFF"/>
                </a:solidFill>
                <a:latin typeface="BankGothic Lt BT" pitchFamily="34" charset="0"/>
                <a:cs typeface="Arial" charset="0"/>
              </a:rPr>
              <a:t>Branches</a:t>
            </a:r>
            <a:endParaRPr lang="en-US" sz="1400" b="1" i="1" u="sng">
              <a:solidFill>
                <a:srgbClr val="FFFFFF"/>
              </a:solidFill>
              <a:latin typeface="BankGothic Lt BT" pitchFamily="34" charset="0"/>
              <a:cs typeface="Arial" charset="0"/>
            </a:endParaRPr>
          </a:p>
        </p:txBody>
      </p:sp>
      <p:pic>
        <p:nvPicPr>
          <p:cNvPr id="15" name="Immagine 14" descr="LogoHTP_TUV_high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142852"/>
            <a:ext cx="1518908" cy="500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  <p:bldP spid="51" grpId="0" animBg="1"/>
      <p:bldP spid="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1" name="Rettangolo arrotondato 10"/>
          <p:cNvSpPr/>
          <p:nvPr/>
        </p:nvSpPr>
        <p:spPr>
          <a:xfrm>
            <a:off x="1259632" y="1657357"/>
            <a:ext cx="6515649" cy="2997779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65000"/>
                </a:schemeClr>
              </a:gs>
              <a:gs pos="0">
                <a:schemeClr val="bg1">
                  <a:lumMod val="50000"/>
                  <a:lumOff val="50000"/>
                </a:schemeClr>
              </a:gs>
              <a:gs pos="46000">
                <a:schemeClr val="bg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rgbClr val="595959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4, 5, 8, 12  poles versions</a:t>
            </a:r>
          </a:p>
          <a:p>
            <a:pPr>
              <a:buClr>
                <a:srgbClr val="595959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Male and female</a:t>
            </a:r>
          </a:p>
          <a:p>
            <a:pPr>
              <a:buClr>
                <a:srgbClr val="595959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Screw terminals (4,5,8 poles)</a:t>
            </a:r>
          </a:p>
          <a:p>
            <a:pPr>
              <a:buClr>
                <a:srgbClr val="595959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Solder terminal (12 poles)</a:t>
            </a:r>
          </a:p>
          <a:p>
            <a:pPr>
              <a:buClr>
                <a:srgbClr val="595959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Straight and right angle</a:t>
            </a:r>
          </a:p>
          <a:p>
            <a:pPr>
              <a:buClr>
                <a:srgbClr val="595959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PG7, PG9/PG11 and </a:t>
            </a:r>
            <a:r>
              <a:rPr lang="en-US" sz="1400" b="1" i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New version with  from 4mm to 9mm   cable exit.</a:t>
            </a:r>
          </a:p>
          <a:p>
            <a:pPr>
              <a:buClr>
                <a:srgbClr val="595959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Single and dual cable entry</a:t>
            </a:r>
            <a:endParaRPr lang="en-US" sz="1400" b="1" i="1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59271" y="116632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2" name="Rettangolo 1"/>
          <p:cNvSpPr/>
          <p:nvPr/>
        </p:nvSpPr>
        <p:spPr>
          <a:xfrm>
            <a:off x="987399" y="793836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M12 </a:t>
            </a:r>
            <a:r>
              <a:rPr lang="it-IT" sz="2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field</a:t>
            </a:r>
            <a:r>
              <a:rPr lang="it-IT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attachable</a:t>
            </a:r>
            <a:r>
              <a:rPr lang="it-IT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circular</a:t>
            </a:r>
            <a:r>
              <a:rPr lang="it-IT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connectors</a:t>
            </a:r>
            <a:endParaRPr lang="it-IT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7672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758095" y="1651694"/>
            <a:ext cx="3010202" cy="13692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583" name="Rettangolo 7"/>
          <p:cNvSpPr>
            <a:spLocks noChangeArrowheads="1"/>
          </p:cNvSpPr>
          <p:nvPr/>
        </p:nvSpPr>
        <p:spPr bwMode="auto">
          <a:xfrm>
            <a:off x="323850" y="1320800"/>
            <a:ext cx="3960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>
                <a:solidFill>
                  <a:srgbClr val="FFFFFF"/>
                </a:solidFill>
                <a:latin typeface="BankGothic Lt BT" pitchFamily="34" charset="0"/>
              </a:rPr>
              <a:t>with hexagonal stainless-steel nut</a:t>
            </a:r>
            <a:endParaRPr lang="it-IT" altLang="it-IT" sz="1400" i="1">
              <a:latin typeface="BankGothic Lt BT" pitchFamily="34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5218279" y="4737288"/>
            <a:ext cx="3010202" cy="13692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Rettangolo arrotondato 25"/>
          <p:cNvSpPr/>
          <p:nvPr/>
        </p:nvSpPr>
        <p:spPr>
          <a:xfrm>
            <a:off x="1296895" y="3368023"/>
            <a:ext cx="1797681" cy="253464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" name="Rettangolo arrotondato 26"/>
          <p:cNvSpPr/>
          <p:nvPr/>
        </p:nvSpPr>
        <p:spPr>
          <a:xfrm>
            <a:off x="5824538" y="1902463"/>
            <a:ext cx="1797681" cy="253464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Immagine 13" descr="12FC5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5000625"/>
            <a:ext cx="214312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12FU5000-ino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857625"/>
            <a:ext cx="1590675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 descr="12MB5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428875"/>
            <a:ext cx="149860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12MC5000-ino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785938"/>
            <a:ext cx="250031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758095" y="1651694"/>
            <a:ext cx="3010202" cy="13692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607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5076055" y="3931943"/>
            <a:ext cx="3485111" cy="158528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Rettangolo arrotondato 25"/>
          <p:cNvSpPr/>
          <p:nvPr/>
        </p:nvSpPr>
        <p:spPr>
          <a:xfrm>
            <a:off x="1296895" y="3368023"/>
            <a:ext cx="1797681" cy="253464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5007911" y="2120910"/>
            <a:ext cx="3478762" cy="158240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5" name="Immagine 14" descr="12FB5000-S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143375"/>
            <a:ext cx="16668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 descr="12FU5A1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071938"/>
            <a:ext cx="27146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12mc4000-s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714500"/>
            <a:ext cx="19288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 descr="12ML8000-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9617">
            <a:off x="5329238" y="2533650"/>
            <a:ext cx="287972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 descr="ne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071563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 descr="ne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000375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949450" y="692150"/>
            <a:ext cx="5286375" cy="500063"/>
          </a:xfrm>
        </p:spPr>
        <p:txBody>
          <a:bodyPr lIns="91440" rIns="91440" anchor="t">
            <a:noAutofit/>
          </a:bodyPr>
          <a:lstStyle/>
          <a:p>
            <a:pPr algn="ctr">
              <a:tabLst>
                <a:tab pos="88900" algn="l"/>
              </a:tabLst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field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attachable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transparent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26629" name="Rettangolo 7"/>
          <p:cNvSpPr>
            <a:spLocks noChangeArrowheads="1"/>
          </p:cNvSpPr>
          <p:nvPr/>
        </p:nvSpPr>
        <p:spPr bwMode="auto">
          <a:xfrm>
            <a:off x="1163638" y="1395413"/>
            <a:ext cx="485775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tabLst>
                <a:tab pos="176213" algn="l"/>
              </a:tabLst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tabLst>
                <a:tab pos="1762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tabLst>
                <a:tab pos="1762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4 and 5 poles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Male and female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Screw terminals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Straight and right angled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Also available 2 kinds of circuits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   with 1 LED and with bi-colour LED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5175473" y="3245865"/>
            <a:ext cx="1484759" cy="136926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1446838" y="3245864"/>
            <a:ext cx="3146312" cy="13692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1446838" y="4804895"/>
            <a:ext cx="3146312" cy="1326183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5175473" y="4804895"/>
            <a:ext cx="1484759" cy="132618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642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3619500"/>
            <a:ext cx="92233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5008563"/>
            <a:ext cx="9271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Immagine 15" descr="12FZ5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4929188"/>
            <a:ext cx="1785937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0" name="Immagine 17" descr="12MZ80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2238">
            <a:off x="2000250" y="3429000"/>
            <a:ext cx="20018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field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attachable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with metal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housing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27653" name="Rettangolo 7"/>
          <p:cNvSpPr>
            <a:spLocks noChangeArrowheads="1"/>
          </p:cNvSpPr>
          <p:nvPr/>
        </p:nvSpPr>
        <p:spPr bwMode="auto">
          <a:xfrm>
            <a:off x="1163638" y="1268413"/>
            <a:ext cx="4857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4, 5, 8, 12 poles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Male and female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Housing in nickel plated brass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tough environments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Rated IP 67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Completely shielded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A, B, D Coded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4666048" y="3619056"/>
            <a:ext cx="3146312" cy="1499493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657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259632" y="4521202"/>
            <a:ext cx="3146312" cy="1499493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Immagine 13" descr="12F15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714875"/>
            <a:ext cx="2214563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 descr="12M15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714750"/>
            <a:ext cx="23574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1" name="Rettangolo arrotondato 10"/>
          <p:cNvSpPr/>
          <p:nvPr/>
        </p:nvSpPr>
        <p:spPr>
          <a:xfrm>
            <a:off x="1440727" y="1441333"/>
            <a:ext cx="6083601" cy="2131683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65000"/>
                </a:schemeClr>
              </a:gs>
              <a:gs pos="0">
                <a:schemeClr val="bg1">
                  <a:lumMod val="50000"/>
                  <a:lumOff val="50000"/>
                </a:schemeClr>
              </a:gs>
              <a:gs pos="46000">
                <a:schemeClr val="bg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chemeClr val="bg1">
                  <a:lumMod val="65000"/>
                  <a:lumOff val="35000"/>
                </a:schemeClr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</a:rPr>
              <a:t> 4, 5, 8, 12 poles</a:t>
            </a:r>
          </a:p>
          <a:p>
            <a:pPr>
              <a:buClr>
                <a:schemeClr val="bg1">
                  <a:lumMod val="65000"/>
                  <a:lumOff val="35000"/>
                </a:schemeClr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</a:rPr>
              <a:t> Male and female</a:t>
            </a:r>
          </a:p>
          <a:p>
            <a:pPr>
              <a:buClr>
                <a:schemeClr val="bg1">
                  <a:lumMod val="65000"/>
                  <a:lumOff val="35000"/>
                </a:schemeClr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</a:rPr>
              <a:t> Front and back mounting</a:t>
            </a:r>
          </a:p>
          <a:p>
            <a:pPr>
              <a:buClr>
                <a:schemeClr val="bg1">
                  <a:lumMod val="65000"/>
                  <a:lumOff val="35000"/>
                </a:schemeClr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</a:rPr>
              <a:t> Solder and PCB connections and pre-wired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59271" y="116632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2" name="Rettangolo 1"/>
          <p:cNvSpPr/>
          <p:nvPr/>
        </p:nvSpPr>
        <p:spPr>
          <a:xfrm>
            <a:off x="2500313" y="620713"/>
            <a:ext cx="42910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  <a:cs typeface="Arial" pitchFamily="34" charset="0"/>
              </a:rPr>
              <a:t>M12 panel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  <a:cs typeface="Arial" pitchFamily="34" charset="0"/>
              </a:rPr>
              <a:t>mounting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  <a:cs typeface="Arial" pitchFamily="34" charset="0"/>
              </a:rPr>
              <a:t>connectors</a:t>
            </a:r>
            <a:endParaRPr lang="it-IT" b="1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6" name="Rettangolo arrotondato 15"/>
          <p:cNvSpPr/>
          <p:nvPr/>
        </p:nvSpPr>
        <p:spPr>
          <a:xfrm>
            <a:off x="6948264" y="3701494"/>
            <a:ext cx="1797681" cy="253464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88978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29703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26" name="Rettangolo arrotondato 25"/>
          <p:cNvSpPr/>
          <p:nvPr/>
        </p:nvSpPr>
        <p:spPr>
          <a:xfrm>
            <a:off x="251520" y="1340768"/>
            <a:ext cx="1869689" cy="259228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" name="Rettangolo arrotondato 26"/>
          <p:cNvSpPr/>
          <p:nvPr/>
        </p:nvSpPr>
        <p:spPr>
          <a:xfrm>
            <a:off x="2339752" y="1398407"/>
            <a:ext cx="1797681" cy="253464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4820669" y="3687952"/>
            <a:ext cx="1797681" cy="253464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500313" y="620713"/>
            <a:ext cx="42910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  <a:cs typeface="Arial" pitchFamily="34" charset="0"/>
              </a:rPr>
              <a:t>M12 panel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  <a:cs typeface="Arial" pitchFamily="34" charset="0"/>
              </a:rPr>
              <a:t>mounting</a:t>
            </a: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  <a:cs typeface="Arial" pitchFamily="34" charset="0"/>
              </a:rPr>
              <a:t>connectors</a:t>
            </a:r>
            <a:endParaRPr lang="it-IT" b="1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  <p:sp>
        <p:nvSpPr>
          <p:cNvPr id="29714" name="Rettangolo 20"/>
          <p:cNvSpPr>
            <a:spLocks noChangeArrowheads="1"/>
          </p:cNvSpPr>
          <p:nvPr/>
        </p:nvSpPr>
        <p:spPr bwMode="auto">
          <a:xfrm>
            <a:off x="4859338" y="1989138"/>
            <a:ext cx="3890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M12 panel back mounting connectors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With screw contacts</a:t>
            </a:r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auto">
          <a:xfrm>
            <a:off x="1908175" y="3860800"/>
            <a:ext cx="630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male</a:t>
            </a:r>
          </a:p>
        </p:txBody>
      </p:sp>
      <p:sp>
        <p:nvSpPr>
          <p:cNvPr id="23" name="Rettangolo 22"/>
          <p:cNvSpPr>
            <a:spLocks noChangeArrowheads="1"/>
          </p:cNvSpPr>
          <p:nvPr/>
        </p:nvSpPr>
        <p:spPr bwMode="auto">
          <a:xfrm>
            <a:off x="6443663" y="6218238"/>
            <a:ext cx="8318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female</a:t>
            </a:r>
          </a:p>
        </p:txBody>
      </p:sp>
      <p:pic>
        <p:nvPicPr>
          <p:cNvPr id="21" name="Immagine 20" descr="12FX4000-CUT-AD_b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357688"/>
            <a:ext cx="1638300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 descr="12FX5000-CUT-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4286250"/>
            <a:ext cx="164623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 descr="12MX5000-CUT-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2143125"/>
            <a:ext cx="17018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27" descr="12MX5000-CUT-AD_bac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00250"/>
            <a:ext cx="17145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panel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mounting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30725" name="Rettangolo 7"/>
          <p:cNvSpPr>
            <a:spLocks noChangeArrowheads="1"/>
          </p:cNvSpPr>
          <p:nvPr/>
        </p:nvSpPr>
        <p:spPr bwMode="auto">
          <a:xfrm>
            <a:off x="1979613" y="6623050"/>
            <a:ext cx="53609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395288" y="4365625"/>
            <a:ext cx="1584325" cy="33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i="1" dirty="0">
                <a:latin typeface="BankGothic Lt BT" pitchFamily="34" charset="0"/>
              </a:rPr>
              <a:t>Front </a:t>
            </a:r>
            <a:r>
              <a:rPr lang="it-IT" sz="1200" i="1" dirty="0" err="1">
                <a:latin typeface="BankGothic Lt BT" pitchFamily="34" charset="0"/>
              </a:rPr>
              <a:t>Mounting</a:t>
            </a:r>
            <a:r>
              <a:rPr lang="it-IT" sz="1200" i="1" dirty="0">
                <a:latin typeface="BankGothic Lt BT" pitchFamily="34" charset="0"/>
              </a:rPr>
              <a:t> 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395288" y="3068638"/>
            <a:ext cx="1584325" cy="33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i="1" dirty="0">
                <a:latin typeface="BankGothic Lt BT" pitchFamily="34" charset="0"/>
              </a:rPr>
              <a:t>Back </a:t>
            </a:r>
            <a:r>
              <a:rPr lang="it-IT" sz="1200" i="1" dirty="0" err="1">
                <a:latin typeface="BankGothic Lt BT" pitchFamily="34" charset="0"/>
              </a:rPr>
              <a:t>Mounting</a:t>
            </a:r>
            <a:endParaRPr lang="it-IT" sz="1200" i="1" dirty="0">
              <a:latin typeface="BankGothic Lt BT" pitchFamily="34" charset="0"/>
            </a:endParaRPr>
          </a:p>
        </p:txBody>
      </p:sp>
      <p:sp>
        <p:nvSpPr>
          <p:cNvPr id="24" name="Rettangolo 23"/>
          <p:cNvSpPr>
            <a:spLocks noChangeArrowheads="1"/>
          </p:cNvSpPr>
          <p:nvPr/>
        </p:nvSpPr>
        <p:spPr bwMode="auto">
          <a:xfrm>
            <a:off x="2357438" y="6335713"/>
            <a:ext cx="1998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latin typeface="BankGothic Lt BT" pitchFamily="34" charset="0"/>
              </a:rPr>
              <a:t>Adapter Male/Female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2179638" y="1125538"/>
            <a:ext cx="1584325" cy="33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i="1" dirty="0">
                <a:latin typeface="BankGothic Lt BT" pitchFamily="34" charset="0"/>
              </a:rPr>
              <a:t>Male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4630738" y="1125538"/>
            <a:ext cx="1584325" cy="33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i="1" dirty="0" err="1">
                <a:latin typeface="BankGothic Lt BT" pitchFamily="34" charset="0"/>
              </a:rPr>
              <a:t>Female</a:t>
            </a:r>
            <a:endParaRPr lang="it-IT" sz="1200" i="1" dirty="0">
              <a:latin typeface="BankGothic Lt BT" pitchFamily="34" charset="0"/>
            </a:endParaRPr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auto">
          <a:xfrm>
            <a:off x="5472113" y="6319838"/>
            <a:ext cx="11334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latin typeface="BankGothic Lt BT" pitchFamily="34" charset="0"/>
              </a:rPr>
              <a:t>With  flange</a:t>
            </a:r>
          </a:p>
        </p:txBody>
      </p:sp>
      <p:sp>
        <p:nvSpPr>
          <p:cNvPr id="32" name="Rettangolo arrotondato 31"/>
          <p:cNvSpPr/>
          <p:nvPr/>
        </p:nvSpPr>
        <p:spPr>
          <a:xfrm>
            <a:off x="2010245" y="1448047"/>
            <a:ext cx="1925960" cy="108012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3" name="Rettangolo arrotondato 32"/>
          <p:cNvSpPr/>
          <p:nvPr/>
        </p:nvSpPr>
        <p:spPr>
          <a:xfrm>
            <a:off x="4413997" y="1450878"/>
            <a:ext cx="2016224" cy="107728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4" name="Rettangolo arrotondato 33"/>
          <p:cNvSpPr/>
          <p:nvPr/>
        </p:nvSpPr>
        <p:spPr>
          <a:xfrm>
            <a:off x="2022356" y="2677736"/>
            <a:ext cx="1925960" cy="108012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5" name="Rettangolo arrotondato 34"/>
          <p:cNvSpPr/>
          <p:nvPr/>
        </p:nvSpPr>
        <p:spPr>
          <a:xfrm>
            <a:off x="4426108" y="2686120"/>
            <a:ext cx="2016224" cy="107728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6" name="Rettangolo arrotondato 35"/>
          <p:cNvSpPr/>
          <p:nvPr/>
        </p:nvSpPr>
        <p:spPr>
          <a:xfrm>
            <a:off x="2008718" y="3910255"/>
            <a:ext cx="1925960" cy="108012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7" name="Rettangolo arrotondato 36"/>
          <p:cNvSpPr/>
          <p:nvPr/>
        </p:nvSpPr>
        <p:spPr>
          <a:xfrm>
            <a:off x="4412470" y="3913086"/>
            <a:ext cx="2016224" cy="107728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" name="Rettangolo arrotondato 37"/>
          <p:cNvSpPr/>
          <p:nvPr/>
        </p:nvSpPr>
        <p:spPr>
          <a:xfrm>
            <a:off x="2000232" y="5206400"/>
            <a:ext cx="1925960" cy="108012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9" name="Rettangolo arrotondato 38"/>
          <p:cNvSpPr/>
          <p:nvPr/>
        </p:nvSpPr>
        <p:spPr>
          <a:xfrm>
            <a:off x="4413996" y="5206400"/>
            <a:ext cx="1925960" cy="108012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7" name="Immagine 46" descr="12MP4A0B-FL-B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5208588"/>
            <a:ext cx="128428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ttangolo arrotondato 47"/>
          <p:cNvSpPr/>
          <p:nvPr/>
        </p:nvSpPr>
        <p:spPr>
          <a:xfrm>
            <a:off x="6912800" y="2071042"/>
            <a:ext cx="2016224" cy="107728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9" name="Immagine 48" descr="12MPP439008-PG135-C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2132013"/>
            <a:ext cx="1071562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ttangolo 49"/>
          <p:cNvSpPr>
            <a:spLocks noChangeArrowheads="1"/>
          </p:cNvSpPr>
          <p:nvPr/>
        </p:nvSpPr>
        <p:spPr bwMode="auto">
          <a:xfrm>
            <a:off x="7072313" y="3213100"/>
            <a:ext cx="1597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i="1">
                <a:latin typeface="BankGothic Lt BT" pitchFamily="34" charset="0"/>
              </a:rPr>
              <a:t>Plastic Housing </a:t>
            </a:r>
          </a:p>
        </p:txBody>
      </p:sp>
      <p:pic>
        <p:nvPicPr>
          <p:cNvPr id="52" name="Immagine 51" descr="12FS4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1203">
            <a:off x="4762500" y="1576388"/>
            <a:ext cx="125095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magine 52" descr="12FP4A0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000500"/>
            <a:ext cx="15367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magine 53" descr="12FR4A0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923">
            <a:off x="4643438" y="2786063"/>
            <a:ext cx="15367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Immagine 60" descr="12MP4A0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6554">
            <a:off x="2214563" y="4071938"/>
            <a:ext cx="1500187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magine 62" descr="12MR4A0B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5466">
            <a:off x="2214563" y="2857500"/>
            <a:ext cx="149542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Immagine 63" descr="12MP5-12FP5-M16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5286375"/>
            <a:ext cx="14097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magine 64" descr="12MS400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538288"/>
            <a:ext cx="1214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ttangolo arrotondato 39"/>
          <p:cNvSpPr/>
          <p:nvPr/>
        </p:nvSpPr>
        <p:spPr>
          <a:xfrm>
            <a:off x="6929303" y="4367547"/>
            <a:ext cx="2016224" cy="107728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2" name="Rettangolo 41"/>
          <p:cNvSpPr>
            <a:spLocks noChangeArrowheads="1"/>
          </p:cNvSpPr>
          <p:nvPr/>
        </p:nvSpPr>
        <p:spPr bwMode="auto">
          <a:xfrm>
            <a:off x="7500938" y="5510213"/>
            <a:ext cx="941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i="1">
                <a:latin typeface="BankGothic Lt BT" pitchFamily="34" charset="0"/>
              </a:rPr>
              <a:t>17 poles</a:t>
            </a:r>
          </a:p>
        </p:txBody>
      </p:sp>
      <p:pic>
        <p:nvPicPr>
          <p:cNvPr id="30774" name="Immagine 43" descr="Pag 64_Low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562475"/>
            <a:ext cx="150971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magine 40" descr="new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1052513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magine 43" descr="new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3481388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9" grpId="0"/>
      <p:bldP spid="30" grpId="0"/>
      <p:bldP spid="21" grpId="0"/>
      <p:bldP spid="50" grpId="0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163638" y="692150"/>
            <a:ext cx="6792912" cy="500063"/>
          </a:xfrm>
        </p:spPr>
        <p:txBody>
          <a:bodyPr lIns="91440" rIns="91440" anchor="t">
            <a:noAutofit/>
          </a:bodyPr>
          <a:lstStyle/>
          <a:p>
            <a:pPr algn="ctr" eaLnBrk="1" hangingPunct="1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with PVC or PUR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31749" name="Rettangolo 7"/>
          <p:cNvSpPr>
            <a:spLocks noChangeArrowheads="1"/>
          </p:cNvSpPr>
          <p:nvPr/>
        </p:nvSpPr>
        <p:spPr bwMode="auto">
          <a:xfrm>
            <a:off x="1163638" y="1268413"/>
            <a:ext cx="48577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4,5,8 and 12 poles 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 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</a:t>
            </a:r>
            <a:r>
              <a:rPr lang="en-US" altLang="it-IT" sz="1400" i="1">
                <a:latin typeface="BankGothic Lt BT" pitchFamily="34" charset="0"/>
              </a:rPr>
              <a:t>Straight and right angled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PVC and PUR cable</a:t>
            </a:r>
          </a:p>
          <a:p>
            <a:pPr eaLnBrk="1" hangingPunct="1">
              <a:spcBef>
                <a:spcPct val="0"/>
              </a:spcBef>
              <a:buClrTx/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Any length avaiable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5175473" y="3245864"/>
            <a:ext cx="3010202" cy="13692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1446838" y="3720297"/>
            <a:ext cx="3146312" cy="8948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1446838" y="4804896"/>
            <a:ext cx="3146312" cy="8948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528763" y="3300413"/>
            <a:ext cx="2881312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 err="1">
                <a:latin typeface="BankGothic Lt BT" pitchFamily="34" charset="0"/>
              </a:rPr>
              <a:t>Straight</a:t>
            </a:r>
            <a:endParaRPr lang="it-IT" sz="1400" i="1" dirty="0">
              <a:latin typeface="BankGothic Lt BT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5240338" y="2828925"/>
            <a:ext cx="2879725" cy="417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>
                <a:solidFill>
                  <a:srgbClr val="FFFFFF"/>
                </a:solidFill>
                <a:latin typeface="BankGothic Lt BT" pitchFamily="34" charset="0"/>
                <a:cs typeface="Arial" charset="0"/>
              </a:rPr>
              <a:t>90°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5220072" y="4761814"/>
            <a:ext cx="3010202" cy="13692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1764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pic>
        <p:nvPicPr>
          <p:cNvPr id="18" name="Immagine 17" descr="12FA5A1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4857750"/>
            <a:ext cx="2239962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 descr="12FD5a1z cop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929188"/>
            <a:ext cx="223996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 descr="12MA4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357563"/>
            <a:ext cx="2239963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 descr="12MD3A1Z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786188"/>
            <a:ext cx="22463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008063" y="620713"/>
            <a:ext cx="7019925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totally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shielded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with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shielded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</a:p>
        </p:txBody>
      </p:sp>
      <p:sp>
        <p:nvSpPr>
          <p:cNvPr id="32773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5175473" y="3245864"/>
            <a:ext cx="3010202" cy="13692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446838" y="3720297"/>
            <a:ext cx="3146312" cy="8948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1446838" y="4804896"/>
            <a:ext cx="3146312" cy="8948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528763" y="3300413"/>
            <a:ext cx="2881312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 dirty="0" err="1">
                <a:latin typeface="BankGothic Lt BT" pitchFamily="34" charset="0"/>
              </a:rPr>
              <a:t>Straight</a:t>
            </a:r>
            <a:endParaRPr lang="it-IT" sz="1400" i="1" dirty="0">
              <a:latin typeface="BankGothic Lt BT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5240338" y="2828925"/>
            <a:ext cx="2879725" cy="417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i="1">
                <a:solidFill>
                  <a:srgbClr val="FFFFFF"/>
                </a:solidFill>
                <a:latin typeface="BankGothic Lt BT" pitchFamily="34" charset="0"/>
                <a:cs typeface="Arial" charset="0"/>
              </a:rPr>
              <a:t>90°</a:t>
            </a:r>
          </a:p>
        </p:txBody>
      </p:sp>
      <p:sp>
        <p:nvSpPr>
          <p:cNvPr id="18" name="Rettangolo arrotondato 17"/>
          <p:cNvSpPr/>
          <p:nvPr/>
        </p:nvSpPr>
        <p:spPr>
          <a:xfrm>
            <a:off x="5220072" y="4761814"/>
            <a:ext cx="3010202" cy="13692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341688"/>
            <a:ext cx="2424113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4860925"/>
            <a:ext cx="206375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899025"/>
            <a:ext cx="25765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56025"/>
            <a:ext cx="27876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2" name="Rettangolo 9"/>
          <p:cNvSpPr>
            <a:spLocks noChangeArrowheads="1"/>
          </p:cNvSpPr>
          <p:nvPr/>
        </p:nvSpPr>
        <p:spPr bwMode="auto">
          <a:xfrm>
            <a:off x="1258888" y="1196975"/>
            <a:ext cx="61928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3, 4, 5, 8, 12 poles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Male and female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Straight and right angled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Shield connected to the nut  and/or to the 5</a:t>
            </a:r>
            <a:r>
              <a:rPr lang="en-US" altLang="it-IT" sz="1400" i="1" baseline="30000">
                <a:latin typeface="BankGothic Lt BT" pitchFamily="34" charset="0"/>
              </a:rPr>
              <a:t>th /</a:t>
            </a:r>
            <a:r>
              <a:rPr lang="en-US" altLang="it-IT" sz="1400" i="1">
                <a:latin typeface="BankGothic Lt BT" pitchFamily="34" charset="0"/>
              </a:rPr>
              <a:t> 8</a:t>
            </a:r>
            <a:r>
              <a:rPr lang="en-US" altLang="it-IT" sz="1400" i="1" baseline="30000">
                <a:latin typeface="BankGothic Lt BT" pitchFamily="34" charset="0"/>
              </a:rPr>
              <a:t>th</a:t>
            </a:r>
            <a:r>
              <a:rPr lang="en-US" altLang="it-IT" sz="1400" i="1">
                <a:latin typeface="BankGothic Lt BT" pitchFamily="34" charset="0"/>
              </a:rPr>
              <a:t> pin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Single and double ended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PVC and PUR shielded cables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22" descr="47_world_map copia.png"/>
          <p:cNvPicPr>
            <a:picLocks noChangeAspect="1"/>
          </p:cNvPicPr>
          <p:nvPr/>
        </p:nvPicPr>
        <p:blipFill>
          <a:blip r:embed="rId2">
            <a:lum bright="-26000" contrast="-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28688"/>
            <a:ext cx="8977312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9313" y="692150"/>
            <a:ext cx="7467600" cy="43338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HTP products are sold to first class customers</a:t>
            </a:r>
            <a:endParaRPr lang="it-IT" sz="2000" b="1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nkGothic Lt BT" pitchFamily="34" charset="0"/>
            </a:endParaRPr>
          </a:p>
        </p:txBody>
      </p:sp>
      <p:sp>
        <p:nvSpPr>
          <p:cNvPr id="39" name="Rettangolo arrotondato 38"/>
          <p:cNvSpPr/>
          <p:nvPr/>
        </p:nvSpPr>
        <p:spPr>
          <a:xfrm>
            <a:off x="684213" y="6092825"/>
            <a:ext cx="8496300" cy="7921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tx1"/>
                </a:solidFill>
                <a:latin typeface="BankGothic Lt BT" pitchFamily="34" charset="0"/>
                <a:cs typeface="Arial" charset="0"/>
              </a:rPr>
              <a:t>… since 2003 …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tx1"/>
                </a:solidFill>
                <a:latin typeface="BankGothic Lt BT" pitchFamily="34" charset="0"/>
                <a:cs typeface="Arial" charset="0"/>
              </a:rPr>
              <a:t>                   … in over 70 countries …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tx1"/>
                </a:solidFill>
                <a:latin typeface="BankGothic Lt BT" pitchFamily="34" charset="0"/>
                <a:cs typeface="Arial" charset="0"/>
              </a:rPr>
              <a:t>                                               … in all continents …</a:t>
            </a:r>
            <a:endParaRPr lang="en-US" sz="2000" b="1" u="sng" dirty="0">
              <a:solidFill>
                <a:schemeClr val="tx1"/>
              </a:solidFill>
              <a:latin typeface="BankGothic Lt BT" pitchFamily="34" charset="0"/>
              <a:cs typeface="Arial" charset="0"/>
            </a:endParaRPr>
          </a:p>
          <a:p>
            <a:pPr>
              <a:defRPr/>
            </a:pPr>
            <a:endParaRPr lang="it-IT" sz="2000" dirty="0">
              <a:solidFill>
                <a:schemeClr val="tx1"/>
              </a:solidFill>
              <a:latin typeface="BankGothic Lt BT" pitchFamily="34" charset="0"/>
              <a:cs typeface="Arial" charset="0"/>
            </a:endParaRPr>
          </a:p>
        </p:txBody>
      </p:sp>
      <p:cxnSp>
        <p:nvCxnSpPr>
          <p:cNvPr id="42" name="Connettore 1 41"/>
          <p:cNvCxnSpPr>
            <a:endCxn id="31" idx="0"/>
          </p:cNvCxnSpPr>
          <p:nvPr/>
        </p:nvCxnSpPr>
        <p:spPr>
          <a:xfrm rot="5400000">
            <a:off x="3786981" y="1826420"/>
            <a:ext cx="1539875" cy="30162"/>
          </a:xfrm>
          <a:prstGeom prst="line">
            <a:avLst/>
          </a:prstGeom>
          <a:ln w="254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1 65"/>
          <p:cNvCxnSpPr/>
          <p:nvPr/>
        </p:nvCxnSpPr>
        <p:spPr>
          <a:xfrm>
            <a:off x="5732463" y="3603625"/>
            <a:ext cx="1144587" cy="0"/>
          </a:xfrm>
          <a:prstGeom prst="line">
            <a:avLst/>
          </a:prstGeom>
          <a:ln w="254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 flipH="1">
            <a:off x="4554538" y="2981325"/>
            <a:ext cx="6350" cy="452438"/>
          </a:xfrm>
          <a:prstGeom prst="line">
            <a:avLst/>
          </a:prstGeom>
          <a:ln w="254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 descr="LogoHTP_TUV_high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142852"/>
            <a:ext cx="1518908" cy="500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Ovale 25"/>
          <p:cNvSpPr/>
          <p:nvPr/>
        </p:nvSpPr>
        <p:spPr>
          <a:xfrm>
            <a:off x="1978025" y="4046538"/>
            <a:ext cx="1873250" cy="369887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i="1">
                <a:solidFill>
                  <a:srgbClr val="C00000"/>
                </a:solidFill>
                <a:latin typeface="BankGothic Lt BT" pitchFamily="34" charset="0"/>
                <a:cs typeface="Arial" charset="0"/>
              </a:rPr>
              <a:t>South America</a:t>
            </a:r>
            <a:endParaRPr lang="en-US" sz="1200" b="1" i="1" u="sng">
              <a:solidFill>
                <a:srgbClr val="C00000"/>
              </a:solidFill>
              <a:latin typeface="BankGothic Lt BT" pitchFamily="34" charset="0"/>
              <a:cs typeface="Arial" charset="0"/>
            </a:endParaRPr>
          </a:p>
        </p:txBody>
      </p:sp>
      <p:sp>
        <p:nvSpPr>
          <p:cNvPr id="30" name="Ovale 29"/>
          <p:cNvSpPr/>
          <p:nvPr/>
        </p:nvSpPr>
        <p:spPr>
          <a:xfrm>
            <a:off x="4000500" y="3433763"/>
            <a:ext cx="1114425" cy="369887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i="1">
                <a:solidFill>
                  <a:srgbClr val="C00000"/>
                </a:solidFill>
                <a:latin typeface="BankGothic Lt BT" pitchFamily="34" charset="0"/>
                <a:cs typeface="Arial" charset="0"/>
              </a:rPr>
              <a:t>Africa</a:t>
            </a:r>
            <a:endParaRPr lang="en-US" sz="1200" b="1" i="1" u="sng">
              <a:solidFill>
                <a:srgbClr val="C00000"/>
              </a:solidFill>
              <a:latin typeface="BankGothic Lt BT" pitchFamily="34" charset="0"/>
              <a:cs typeface="Arial" charset="0"/>
            </a:endParaRPr>
          </a:p>
        </p:txBody>
      </p:sp>
      <p:sp>
        <p:nvSpPr>
          <p:cNvPr id="33" name="Ovale 32"/>
          <p:cNvSpPr/>
          <p:nvPr/>
        </p:nvSpPr>
        <p:spPr>
          <a:xfrm>
            <a:off x="6227763" y="4170363"/>
            <a:ext cx="1296987" cy="369887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i="1">
                <a:solidFill>
                  <a:srgbClr val="C00000"/>
                </a:solidFill>
                <a:latin typeface="BankGothic Lt BT" pitchFamily="34" charset="0"/>
                <a:cs typeface="Arial" charset="0"/>
              </a:rPr>
              <a:t>Australia</a:t>
            </a:r>
            <a:endParaRPr lang="en-US" sz="1100" b="1" i="1" u="sng">
              <a:solidFill>
                <a:srgbClr val="C00000"/>
              </a:solidFill>
              <a:latin typeface="BankGothic Lt BT" pitchFamily="34" charset="0"/>
              <a:cs typeface="Arial" charset="0"/>
            </a:endParaRPr>
          </a:p>
        </p:txBody>
      </p:sp>
      <p:sp>
        <p:nvSpPr>
          <p:cNvPr id="31" name="Ovale 30"/>
          <p:cNvSpPr/>
          <p:nvPr/>
        </p:nvSpPr>
        <p:spPr>
          <a:xfrm>
            <a:off x="4006850" y="2611438"/>
            <a:ext cx="1069975" cy="369887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i="1" dirty="0">
                <a:solidFill>
                  <a:srgbClr val="C00000"/>
                </a:solidFill>
                <a:latin typeface="BankGothic Lt BT" pitchFamily="34" charset="0"/>
                <a:cs typeface="Arial" charset="0"/>
              </a:rPr>
              <a:t>Europe</a:t>
            </a:r>
            <a:endParaRPr lang="en-US" sz="1100" b="1" i="1" u="sng" dirty="0">
              <a:solidFill>
                <a:srgbClr val="C00000"/>
              </a:solidFill>
              <a:latin typeface="BankGothic Lt BT" pitchFamily="34" charset="0"/>
              <a:cs typeface="Arial" charset="0"/>
            </a:endParaRPr>
          </a:p>
        </p:txBody>
      </p:sp>
      <p:cxnSp>
        <p:nvCxnSpPr>
          <p:cNvPr id="48" name="Connettore 4 47"/>
          <p:cNvCxnSpPr/>
          <p:nvPr/>
        </p:nvCxnSpPr>
        <p:spPr>
          <a:xfrm>
            <a:off x="4554538" y="1860550"/>
            <a:ext cx="1604962" cy="735013"/>
          </a:xfrm>
          <a:prstGeom prst="bentConnector3">
            <a:avLst/>
          </a:prstGeom>
          <a:ln w="254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4 51"/>
          <p:cNvCxnSpPr/>
          <p:nvPr/>
        </p:nvCxnSpPr>
        <p:spPr>
          <a:xfrm rot="10800000" flipV="1">
            <a:off x="2914650" y="1860550"/>
            <a:ext cx="1627188" cy="481013"/>
          </a:xfrm>
          <a:prstGeom prst="bentConnector3">
            <a:avLst/>
          </a:prstGeom>
          <a:ln w="254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4 53"/>
          <p:cNvCxnSpPr/>
          <p:nvPr/>
        </p:nvCxnSpPr>
        <p:spPr>
          <a:xfrm rot="5400000">
            <a:off x="2602706" y="2797970"/>
            <a:ext cx="1704975" cy="792162"/>
          </a:xfrm>
          <a:prstGeom prst="bentConnector3">
            <a:avLst/>
          </a:prstGeom>
          <a:ln w="254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/>
        </p:nvCxnSpPr>
        <p:spPr>
          <a:xfrm>
            <a:off x="3851275" y="2341563"/>
            <a:ext cx="703263" cy="0"/>
          </a:xfrm>
          <a:prstGeom prst="line">
            <a:avLst/>
          </a:prstGeom>
          <a:ln w="254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4 60"/>
          <p:cNvCxnSpPr/>
          <p:nvPr/>
        </p:nvCxnSpPr>
        <p:spPr>
          <a:xfrm>
            <a:off x="4557713" y="2341563"/>
            <a:ext cx="1382712" cy="1262062"/>
          </a:xfrm>
          <a:prstGeom prst="bentConnector3">
            <a:avLst/>
          </a:prstGeom>
          <a:ln w="254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6872288" y="3603625"/>
            <a:ext cx="0" cy="566738"/>
          </a:xfrm>
          <a:prstGeom prst="line">
            <a:avLst/>
          </a:prstGeom>
          <a:ln w="254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e 26"/>
          <p:cNvSpPr/>
          <p:nvPr/>
        </p:nvSpPr>
        <p:spPr>
          <a:xfrm>
            <a:off x="1651000" y="2286000"/>
            <a:ext cx="1873250" cy="369888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i="1">
                <a:solidFill>
                  <a:srgbClr val="C00000"/>
                </a:solidFill>
                <a:latin typeface="BankGothic Lt BT" pitchFamily="34" charset="0"/>
                <a:cs typeface="Arial" charset="0"/>
              </a:rPr>
              <a:t>North America</a:t>
            </a:r>
            <a:endParaRPr lang="en-US" sz="1200" b="1" i="1" u="sng">
              <a:solidFill>
                <a:srgbClr val="C00000"/>
              </a:solidFill>
              <a:latin typeface="BankGothic Lt BT" pitchFamily="34" charset="0"/>
              <a:cs typeface="Arial" charset="0"/>
            </a:endParaRPr>
          </a:p>
        </p:txBody>
      </p:sp>
      <p:sp>
        <p:nvSpPr>
          <p:cNvPr id="38" name="Ovale 37"/>
          <p:cNvSpPr/>
          <p:nvPr/>
        </p:nvSpPr>
        <p:spPr>
          <a:xfrm>
            <a:off x="5732463" y="2540000"/>
            <a:ext cx="855662" cy="369888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i="1">
                <a:solidFill>
                  <a:srgbClr val="C00000"/>
                </a:solidFill>
                <a:latin typeface="BankGothic Lt BT" pitchFamily="34" charset="0"/>
                <a:cs typeface="Arial" charset="0"/>
              </a:rPr>
              <a:t>Asia</a:t>
            </a:r>
            <a:endParaRPr lang="en-US" sz="1200" b="1" i="1" u="sng">
              <a:solidFill>
                <a:srgbClr val="C00000"/>
              </a:solidFill>
              <a:latin typeface="BankGothic Lt BT" pitchFamily="34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33" grpId="0" animBg="1"/>
      <p:bldP spid="31" grpId="0" animBg="1"/>
      <p:bldP spid="27" grpId="0" animBg="1"/>
      <p:bldP spid="3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with Led</a:t>
            </a:r>
          </a:p>
        </p:txBody>
      </p:sp>
      <p:sp>
        <p:nvSpPr>
          <p:cNvPr id="33797" name="Rettangolo 7"/>
          <p:cNvSpPr>
            <a:spLocks noChangeArrowheads="1"/>
          </p:cNvSpPr>
          <p:nvPr/>
        </p:nvSpPr>
        <p:spPr bwMode="auto">
          <a:xfrm>
            <a:off x="1163638" y="1474788"/>
            <a:ext cx="6145212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3, 4, 5 poles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Male and female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Straight and right angled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Single and double ended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PVC and PUR cable (other cable available on request)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Any length available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2 and 3 LED’s for PNP and NPN switch indication</a:t>
            </a:r>
          </a:p>
        </p:txBody>
      </p:sp>
      <p:sp>
        <p:nvSpPr>
          <p:cNvPr id="33798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1404538" y="4515609"/>
            <a:ext cx="3146312" cy="114564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4731544" y="3939544"/>
            <a:ext cx="3146312" cy="114564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1" name="Immagine 10" descr="12FF4B1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000500"/>
            <a:ext cx="216535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 descr="12MG4A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714875"/>
            <a:ext cx="2879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1" name="Rettangolo arrotondato 10"/>
          <p:cNvSpPr/>
          <p:nvPr/>
        </p:nvSpPr>
        <p:spPr>
          <a:xfrm>
            <a:off x="1440727" y="1441333"/>
            <a:ext cx="6083601" cy="2131683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65000"/>
                </a:schemeClr>
              </a:gs>
              <a:gs pos="0">
                <a:schemeClr val="bg1">
                  <a:lumMod val="50000"/>
                  <a:lumOff val="50000"/>
                </a:schemeClr>
              </a:gs>
              <a:gs pos="46000">
                <a:schemeClr val="bg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Clr>
                <a:schemeClr val="bg1">
                  <a:lumMod val="65000"/>
                  <a:lumOff val="35000"/>
                </a:schemeClr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</a:rPr>
              <a:t> “T”  and “Y” splitters are designed to expand the ports on hard wired distribution boxes, by splitting the two individual wires into two connectors</a:t>
            </a:r>
          </a:p>
          <a:p>
            <a:pPr marL="285750" indent="-285750" algn="just">
              <a:buClr>
                <a:schemeClr val="bg1">
                  <a:lumMod val="65000"/>
                  <a:lumOff val="35000"/>
                </a:schemeClr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</a:rPr>
              <a:t> Also fully shielded available</a:t>
            </a:r>
          </a:p>
          <a:p>
            <a:pPr marL="285750" indent="-285750" algn="just">
              <a:buClr>
                <a:schemeClr val="bg1">
                  <a:lumMod val="65000"/>
                  <a:lumOff val="35000"/>
                </a:schemeClr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</a:rPr>
              <a:t> </a:t>
            </a:r>
            <a:r>
              <a:rPr lang="en-US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NEW – Transparent “Y” with light indication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59271" y="116632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2" name="Rettangolo 1"/>
          <p:cNvSpPr/>
          <p:nvPr/>
        </p:nvSpPr>
        <p:spPr>
          <a:xfrm>
            <a:off x="3097213" y="620713"/>
            <a:ext cx="29956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88900" algn="l"/>
              </a:tabLst>
              <a:defRPr/>
            </a:pPr>
            <a:r>
              <a:rPr lang="it-IT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M12 T and Y </a:t>
            </a:r>
            <a:r>
              <a:rPr lang="it-IT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splitters</a:t>
            </a:r>
            <a:endParaRPr lang="it-IT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553901" y="4434473"/>
            <a:ext cx="2616274" cy="136815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3327453" y="4463940"/>
            <a:ext cx="2616274" cy="136815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6158038" y="4458509"/>
            <a:ext cx="2616274" cy="136815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9" name="Immagine 8" descr="12T34000-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91" y="4458525"/>
            <a:ext cx="185737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12T34000-B-J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216" y="4533138"/>
            <a:ext cx="18573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 descr="12TT35000cop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16" y="4672838"/>
            <a:ext cx="20113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tabLst>
                <a:tab pos="88900" algn="l"/>
              </a:tabLst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T and Y-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splitter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35845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391404" y="1172440"/>
            <a:ext cx="2616274" cy="136815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6035013" y="1172440"/>
            <a:ext cx="2616274" cy="136815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312652" y="3029828"/>
            <a:ext cx="2616274" cy="136815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0" name="Immagine 29" descr="12T34000-INOX-AZ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243881"/>
            <a:ext cx="17145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30" descr="12T45000cop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315318"/>
            <a:ext cx="14287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magine 32" descr="12TTJ35000-36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1785937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tangolo 7"/>
          <p:cNvSpPr>
            <a:spLocks noChangeArrowheads="1"/>
          </p:cNvSpPr>
          <p:nvPr/>
        </p:nvSpPr>
        <p:spPr bwMode="auto">
          <a:xfrm>
            <a:off x="-544513" y="4387131"/>
            <a:ext cx="428625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000">
                <a:latin typeface="BankGothic Lt BT" pitchFamily="34" charset="0"/>
              </a:rPr>
              <a:t>M12 T connectors,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000">
                <a:latin typeface="BankGothic Lt BT" pitchFamily="34" charset="0"/>
              </a:rPr>
              <a:t>360° totally shielded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000" i="1">
              <a:latin typeface="BankGothic Lt BT" pitchFamily="34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3214678" y="1172450"/>
            <a:ext cx="2616274" cy="136815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3" name="Immagine 22" descr="12T-INOX-AZZ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268760"/>
            <a:ext cx="1687513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tangolo arrotondato 23"/>
          <p:cNvSpPr/>
          <p:nvPr/>
        </p:nvSpPr>
        <p:spPr>
          <a:xfrm>
            <a:off x="6116652" y="3029838"/>
            <a:ext cx="2616274" cy="136815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5879" name="Immagine 25" descr="pag 4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3315568"/>
            <a:ext cx="189071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tangolo arrotondato 24"/>
          <p:cNvSpPr/>
          <p:nvPr/>
        </p:nvSpPr>
        <p:spPr>
          <a:xfrm>
            <a:off x="2483768" y="4513634"/>
            <a:ext cx="3959804" cy="207073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5" name="Immagine 34" descr="12TT88000-3F copi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204443"/>
            <a:ext cx="20002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magine 33" descr="new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529756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magine 37" descr="new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2529756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magine 38" descr="new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2529756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000">
            <a:off x="3153741" y="4474176"/>
            <a:ext cx="2261692" cy="2594994"/>
          </a:xfrm>
          <a:prstGeom prst="rect">
            <a:avLst/>
          </a:prstGeom>
        </p:spPr>
      </p:pic>
      <p:pic>
        <p:nvPicPr>
          <p:cNvPr id="36" name="Immagine 35" descr="new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68" y="4176827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5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Y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Splitters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36869" name="Rettangolo 7"/>
          <p:cNvSpPr>
            <a:spLocks noChangeArrowheads="1"/>
          </p:cNvSpPr>
          <p:nvPr/>
        </p:nvSpPr>
        <p:spPr bwMode="auto">
          <a:xfrm>
            <a:off x="1163638" y="1250950"/>
            <a:ext cx="4857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3, 4, 5, 8 and 12 poles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2 and 3 way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Straight and angled</a:t>
            </a:r>
          </a:p>
        </p:txBody>
      </p:sp>
      <p:sp>
        <p:nvSpPr>
          <p:cNvPr id="36870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1446838" y="4581128"/>
            <a:ext cx="3146312" cy="111860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1434015" y="2852936"/>
            <a:ext cx="3146312" cy="111860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4989576" y="3678552"/>
            <a:ext cx="3146312" cy="111860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59652">
            <a:off x="1793875" y="4754563"/>
            <a:ext cx="237807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0974">
            <a:off x="1873250" y="3043238"/>
            <a:ext cx="23764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59395">
            <a:off x="5607050" y="3808413"/>
            <a:ext cx="181133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Extensions 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37893" name="Rettangolo 7"/>
          <p:cNvSpPr>
            <a:spLocks noChangeArrowheads="1"/>
          </p:cNvSpPr>
          <p:nvPr/>
        </p:nvSpPr>
        <p:spPr bwMode="auto">
          <a:xfrm>
            <a:off x="1163638" y="1125538"/>
            <a:ext cx="72247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M8/M12 to M8/M12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3, 4, 5, 8, 12 poles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</a:t>
            </a:r>
            <a:r>
              <a:rPr lang="en-US" altLang="it-IT" sz="1400" i="1">
                <a:latin typeface="BankGothic Lt BT" pitchFamily="34" charset="0"/>
              </a:rPr>
              <a:t>PVC, PUR and Shielded cable (other cable available on request)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Any length available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Fully shielded version available</a:t>
            </a:r>
            <a:endParaRPr lang="it-IT" altLang="it-IT" sz="1400" i="1">
              <a:latin typeface="BankGothic Lt BT" pitchFamily="34" charset="0"/>
            </a:endParaRPr>
          </a:p>
        </p:txBody>
      </p:sp>
      <p:sp>
        <p:nvSpPr>
          <p:cNvPr id="37894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1388036" y="4221088"/>
            <a:ext cx="6424324" cy="158417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437063"/>
            <a:ext cx="6191250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field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attachable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B-coded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(PROFIBUS)</a:t>
            </a:r>
          </a:p>
        </p:txBody>
      </p:sp>
      <p:sp>
        <p:nvSpPr>
          <p:cNvPr id="38917" name="Rettangolo 7"/>
          <p:cNvSpPr>
            <a:spLocks noChangeArrowheads="1"/>
          </p:cNvSpPr>
          <p:nvPr/>
        </p:nvSpPr>
        <p:spPr bwMode="auto">
          <a:xfrm>
            <a:off x="1163638" y="1250950"/>
            <a:ext cx="48577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4 and 5 poles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</a:t>
            </a:r>
            <a:r>
              <a:rPr lang="en-US" altLang="it-IT" sz="1400" i="1">
                <a:latin typeface="BankGothic Lt BT" pitchFamily="34" charset="0"/>
              </a:rPr>
              <a:t> With plastic and metal housing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Straight and right angled with plastic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M12 Panel Mounting</a:t>
            </a:r>
          </a:p>
        </p:txBody>
      </p:sp>
      <p:sp>
        <p:nvSpPr>
          <p:cNvPr id="38918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4458923" y="2500306"/>
            <a:ext cx="3146312" cy="110344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4445386" y="3787680"/>
            <a:ext cx="3146312" cy="107008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1188340" y="4572408"/>
            <a:ext cx="3146312" cy="8948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1188340" y="3068960"/>
            <a:ext cx="3146312" cy="132235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6900951" y="1119130"/>
            <a:ext cx="2053790" cy="866903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8934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1193800"/>
            <a:ext cx="18113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arrotondato 21"/>
          <p:cNvSpPr/>
          <p:nvPr/>
        </p:nvSpPr>
        <p:spPr>
          <a:xfrm>
            <a:off x="7543383" y="5118549"/>
            <a:ext cx="1411358" cy="122150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5868144" y="5156357"/>
            <a:ext cx="1411358" cy="122150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319713"/>
            <a:ext cx="91122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28" descr="B-12MA8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143250"/>
            <a:ext cx="116681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magine 29" descr="12FC50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4651375"/>
            <a:ext cx="178593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 descr="B-12M150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532063"/>
            <a:ext cx="2071687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 descr="B-12F150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803650"/>
            <a:ext cx="1928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magine 26" descr="B-12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5214938"/>
            <a:ext cx="1071563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35" name="Rettangolo arrotondato 34"/>
          <p:cNvSpPr/>
          <p:nvPr/>
        </p:nvSpPr>
        <p:spPr>
          <a:xfrm>
            <a:off x="1214414" y="4929192"/>
            <a:ext cx="3146312" cy="104877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B-</a:t>
            </a:r>
            <a:r>
              <a:rPr lang="it-IT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terminal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(PORFIBUS)</a:t>
            </a:r>
          </a:p>
        </p:txBody>
      </p:sp>
      <p:sp>
        <p:nvSpPr>
          <p:cNvPr id="39944" name="Rettangolo 7"/>
          <p:cNvSpPr>
            <a:spLocks noChangeArrowheads="1"/>
          </p:cNvSpPr>
          <p:nvPr/>
        </p:nvSpPr>
        <p:spPr bwMode="auto">
          <a:xfrm>
            <a:off x="1163638" y="1125538"/>
            <a:ext cx="57372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5 poles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</a:t>
            </a:r>
            <a:r>
              <a:rPr lang="en-US" altLang="it-IT" sz="1400" i="1">
                <a:latin typeface="BankGothic Lt BT" pitchFamily="34" charset="0"/>
              </a:rPr>
              <a:t> With terminal connectors and totally shielded</a:t>
            </a:r>
          </a:p>
        </p:txBody>
      </p:sp>
      <p:sp>
        <p:nvSpPr>
          <p:cNvPr id="39945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4445386" y="3604928"/>
            <a:ext cx="3146312" cy="104877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1226176" y="3581560"/>
            <a:ext cx="3146312" cy="104877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it-IT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6900951" y="1047686"/>
            <a:ext cx="2053790" cy="866903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097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1122363"/>
            <a:ext cx="18113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tangolo 7"/>
          <p:cNvSpPr>
            <a:spLocks noChangeArrowheads="1"/>
          </p:cNvSpPr>
          <p:nvPr/>
        </p:nvSpPr>
        <p:spPr bwMode="auto">
          <a:xfrm>
            <a:off x="4362450" y="2205038"/>
            <a:ext cx="3233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tx1"/>
              </a:buClr>
              <a:buSzPct val="125000"/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Terminal connectors</a:t>
            </a:r>
          </a:p>
        </p:txBody>
      </p:sp>
      <p:sp>
        <p:nvSpPr>
          <p:cNvPr id="22" name="Rettangolo 7"/>
          <p:cNvSpPr>
            <a:spLocks noChangeArrowheads="1"/>
          </p:cNvSpPr>
          <p:nvPr/>
        </p:nvSpPr>
        <p:spPr bwMode="auto">
          <a:xfrm>
            <a:off x="1116013" y="2071688"/>
            <a:ext cx="3233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tx1"/>
              </a:buClr>
              <a:buSzPct val="125000"/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Totally shielded</a:t>
            </a:r>
          </a:p>
        </p:txBody>
      </p:sp>
      <p:sp>
        <p:nvSpPr>
          <p:cNvPr id="26" name="Rettangolo arrotondato 25"/>
          <p:cNvSpPr/>
          <p:nvPr/>
        </p:nvSpPr>
        <p:spPr>
          <a:xfrm>
            <a:off x="1203438" y="2357424"/>
            <a:ext cx="3146312" cy="104877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" name="Rettangolo arrotondato 26"/>
          <p:cNvSpPr/>
          <p:nvPr/>
        </p:nvSpPr>
        <p:spPr>
          <a:xfrm>
            <a:off x="4450024" y="2445049"/>
            <a:ext cx="3146312" cy="100614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5" name="Immagine 24" descr="B-12FJ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1213">
            <a:off x="4857750" y="3786188"/>
            <a:ext cx="221456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27" descr="B-12FJ5T1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681413"/>
            <a:ext cx="2571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28" descr="B-12MJ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500313"/>
            <a:ext cx="20002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magine 29" descr="B-12MJ5T1Z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538413"/>
            <a:ext cx="2571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ttangolo arrotondato 30"/>
          <p:cNvSpPr/>
          <p:nvPr/>
        </p:nvSpPr>
        <p:spPr>
          <a:xfrm>
            <a:off x="8023787" y="5572140"/>
            <a:ext cx="930953" cy="80572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2" name="Rettangolo arrotondato 31"/>
          <p:cNvSpPr/>
          <p:nvPr/>
        </p:nvSpPr>
        <p:spPr>
          <a:xfrm>
            <a:off x="6929454" y="5572140"/>
            <a:ext cx="930953" cy="80572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5681663"/>
            <a:ext cx="60166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magine 33" descr="B-12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5643563"/>
            <a:ext cx="7064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3" name="Picture 3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5000625"/>
            <a:ext cx="107315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4" name="Picture 3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4972050"/>
            <a:ext cx="1071562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8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tabLst>
                <a:tab pos="88900" algn="l"/>
              </a:tabLst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T and Y-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splitter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(PROFIBUS)</a:t>
            </a:r>
          </a:p>
        </p:txBody>
      </p:sp>
      <p:sp>
        <p:nvSpPr>
          <p:cNvPr id="40965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6900951" y="1119130"/>
            <a:ext cx="2053790" cy="866903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1993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1193800"/>
            <a:ext cx="18113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tangolo arrotondato 20"/>
          <p:cNvSpPr/>
          <p:nvPr/>
        </p:nvSpPr>
        <p:spPr>
          <a:xfrm>
            <a:off x="251521" y="4005065"/>
            <a:ext cx="4034727" cy="235289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242981" y="1124745"/>
            <a:ext cx="5832648" cy="201850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2" name="Immagine 21" descr="T con connettore Profib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643063"/>
            <a:ext cx="47815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 descr="B-12FJ5T1Z12MJ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214813"/>
            <a:ext cx="2879725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tangolo arrotondato 22"/>
          <p:cNvSpPr/>
          <p:nvPr/>
        </p:nvSpPr>
        <p:spPr>
          <a:xfrm>
            <a:off x="7543383" y="5118549"/>
            <a:ext cx="1411358" cy="122150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Rettangolo arrotondato 24"/>
          <p:cNvSpPr/>
          <p:nvPr/>
        </p:nvSpPr>
        <p:spPr>
          <a:xfrm>
            <a:off x="5868144" y="5156357"/>
            <a:ext cx="1411358" cy="122150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319713"/>
            <a:ext cx="91122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magine 26" descr="B-12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5214938"/>
            <a:ext cx="1071563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field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attachable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D-coded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41989" name="Rettangolo 7"/>
          <p:cNvSpPr>
            <a:spLocks noChangeArrowheads="1"/>
          </p:cNvSpPr>
          <p:nvPr/>
        </p:nvSpPr>
        <p:spPr bwMode="auto">
          <a:xfrm>
            <a:off x="1163638" y="1466850"/>
            <a:ext cx="4857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5 poles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</a:t>
            </a:r>
            <a:r>
              <a:rPr lang="en-US" altLang="it-IT" sz="1400" i="1">
                <a:latin typeface="BankGothic Lt BT" pitchFamily="34" charset="0"/>
              </a:rPr>
              <a:t>Straight  with plastic and metal housing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Angled with plastic and metal housing</a:t>
            </a:r>
          </a:p>
        </p:txBody>
      </p:sp>
      <p:sp>
        <p:nvSpPr>
          <p:cNvPr id="41990" name="Rettangolo 7"/>
          <p:cNvSpPr>
            <a:spLocks noChangeArrowheads="1"/>
          </p:cNvSpPr>
          <p:nvPr/>
        </p:nvSpPr>
        <p:spPr bwMode="auto">
          <a:xfrm>
            <a:off x="2051050" y="6623050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4572000" y="3786190"/>
            <a:ext cx="3528392" cy="136767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789806" y="2488860"/>
            <a:ext cx="3566169" cy="121539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4578646" y="2499175"/>
            <a:ext cx="3528392" cy="120507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9" name="Immagine 18" descr="D-12FC5000-S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857625"/>
            <a:ext cx="176371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 descr="D-12M15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2603500"/>
            <a:ext cx="20732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 descr="D-12F15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589213"/>
            <a:ext cx="20002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arrotondato 17"/>
          <p:cNvSpPr/>
          <p:nvPr/>
        </p:nvSpPr>
        <p:spPr>
          <a:xfrm>
            <a:off x="7041230" y="5748646"/>
            <a:ext cx="959795" cy="83068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6008933" y="5715016"/>
            <a:ext cx="959795" cy="83068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Rettangolo arrotondato 25"/>
          <p:cNvSpPr/>
          <p:nvPr/>
        </p:nvSpPr>
        <p:spPr>
          <a:xfrm>
            <a:off x="785786" y="3786190"/>
            <a:ext cx="3528392" cy="136767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it-IT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1" name="Immagine 20" descr="D-12MC4000-S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873500"/>
            <a:ext cx="180657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28" descr="D-12f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5857875"/>
            <a:ext cx="62388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magine 29" descr="D-12M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5786438"/>
            <a:ext cx="728662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tangolo arrotondato 23"/>
          <p:cNvSpPr/>
          <p:nvPr/>
        </p:nvSpPr>
        <p:spPr>
          <a:xfrm>
            <a:off x="785786" y="5286388"/>
            <a:ext cx="4929222" cy="136767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it-IT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2015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5500688"/>
            <a:ext cx="10509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6" name="Picture 3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5500688"/>
            <a:ext cx="138112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7" name="Picture 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572125"/>
            <a:ext cx="15636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147390" y="188640"/>
            <a:ext cx="6806928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M8-M12 CIRCULAR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FIELD ATTACHABLE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971550" y="981075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ATEX </a:t>
            </a:r>
            <a:r>
              <a:rPr lang="it-IT" sz="1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94/9/CE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approved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222013" y="1843809"/>
            <a:ext cx="2706913" cy="228601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642910" y="714356"/>
            <a:ext cx="1752290" cy="93994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3019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871538"/>
            <a:ext cx="80486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198354" y="4272702"/>
            <a:ext cx="2706913" cy="228601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3222409" y="1857364"/>
            <a:ext cx="2706913" cy="228601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6222805" y="1857364"/>
            <a:ext cx="2706913" cy="228601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3222409" y="4286256"/>
            <a:ext cx="2706913" cy="228601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6215074" y="4286256"/>
            <a:ext cx="2706913" cy="228601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0" name="Immagine 19" descr="G1NU2000-AT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243138"/>
            <a:ext cx="213518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 descr="G1NU2000-ATEX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4627563"/>
            <a:ext cx="2135187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 descr="G1NU2000-ATE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2243138"/>
            <a:ext cx="21336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 descr="G1NU2000-ATEX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643438"/>
            <a:ext cx="2135187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 descr="G1NU2000-ATEX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600575"/>
            <a:ext cx="213518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magine 26" descr="G1NU2000-ATEX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286000"/>
            <a:ext cx="2135187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 descr="new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3552825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27" descr="new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552825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28" descr="new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3552825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20" y="332656"/>
            <a:ext cx="9181532" cy="61210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Rettangolo arrotondato 10"/>
          <p:cNvSpPr/>
          <p:nvPr/>
        </p:nvSpPr>
        <p:spPr>
          <a:xfrm>
            <a:off x="1440727" y="1007285"/>
            <a:ext cx="6335713" cy="343393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39999">
                <a:schemeClr val="tx1">
                  <a:lumMod val="85000"/>
                </a:schemeClr>
              </a:gs>
              <a:gs pos="46000">
                <a:schemeClr val="tx1">
                  <a:lumMod val="9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BankGothic Lt BT" pitchFamily="34" charset="0"/>
              </a:rPr>
              <a:t>Very high quality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1419231" y="1556792"/>
            <a:ext cx="6335713" cy="343393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39999">
                <a:schemeClr val="tx1">
                  <a:lumMod val="85000"/>
                </a:schemeClr>
              </a:gs>
              <a:gs pos="46000">
                <a:schemeClr val="tx1">
                  <a:lumMod val="9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BankGothic Lt BT" pitchFamily="34" charset="0"/>
              </a:rPr>
              <a:t>Complete and very wide range of products</a:t>
            </a:r>
          </a:p>
        </p:txBody>
      </p:sp>
      <p:sp>
        <p:nvSpPr>
          <p:cNvPr id="14" name="Rettangolo arrotondato 13"/>
          <p:cNvSpPr/>
          <p:nvPr/>
        </p:nvSpPr>
        <p:spPr>
          <a:xfrm>
            <a:off x="1403648" y="2132856"/>
            <a:ext cx="6335713" cy="641866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39999">
                <a:schemeClr val="tx1">
                  <a:lumMod val="85000"/>
                </a:schemeClr>
              </a:gs>
              <a:gs pos="46000">
                <a:schemeClr val="tx1">
                  <a:lumMod val="9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BankGothic Lt BT" pitchFamily="34" charset="0"/>
              </a:rPr>
              <a:t>Product range continuously increasing through    R&amp;D focused on new key products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1403647" y="2996952"/>
            <a:ext cx="6335713" cy="293988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39999">
                <a:schemeClr val="tx1">
                  <a:lumMod val="85000"/>
                </a:schemeClr>
              </a:gs>
              <a:gs pos="46000">
                <a:schemeClr val="tx1">
                  <a:lumMod val="9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BankGothic Lt BT" pitchFamily="34" charset="0"/>
              </a:rPr>
              <a:t>The most competitive prices in the market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1403646" y="3501008"/>
            <a:ext cx="6335713" cy="557832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39999">
                <a:schemeClr val="tx1">
                  <a:lumMod val="85000"/>
                </a:schemeClr>
              </a:gs>
              <a:gs pos="46000">
                <a:schemeClr val="tx1">
                  <a:lumMod val="9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BankGothic Lt BT" pitchFamily="34" charset="0"/>
              </a:rPr>
              <a:t>Just in time delivery from our stock in Italy, USA, China and Taiwan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27512" y="188640"/>
            <a:ext cx="7919156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Benefits for the customers</a:t>
            </a:r>
            <a:endParaRPr lang="it-IT" sz="4000" b="1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+mn-cs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1400338" y="4293096"/>
            <a:ext cx="6335713" cy="557832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39999">
                <a:schemeClr val="tx1">
                  <a:lumMod val="85000"/>
                </a:schemeClr>
              </a:gs>
              <a:gs pos="46000">
                <a:schemeClr val="tx1">
                  <a:lumMod val="9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BankGothic Lt BT" pitchFamily="34" charset="0"/>
              </a:rPr>
              <a:t>Innovative, unique and cost effective technical solutions and features of our products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1404639" y="5085184"/>
            <a:ext cx="6335713" cy="278916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39999">
                <a:schemeClr val="tx1">
                  <a:lumMod val="85000"/>
                </a:schemeClr>
              </a:gs>
              <a:gs pos="46000">
                <a:schemeClr val="tx1">
                  <a:lumMod val="9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BankGothic Lt BT" pitchFamily="34" charset="0"/>
              </a:rPr>
              <a:t>Brand </a:t>
            </a:r>
            <a:r>
              <a:rPr lang="en-US" sz="15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BankGothic Lt BT" pitchFamily="34" charset="0"/>
              </a:rPr>
              <a:t>labelling</a:t>
            </a:r>
            <a:r>
              <a:rPr lang="en-US" sz="15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BankGothic Lt BT" pitchFamily="34" charset="0"/>
              </a:rPr>
              <a:t> and development of special products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1400336" y="5589240"/>
            <a:ext cx="6335713" cy="557832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39999">
                <a:schemeClr val="tx1">
                  <a:lumMod val="85000"/>
                </a:schemeClr>
              </a:gs>
              <a:gs pos="46000">
                <a:schemeClr val="tx1">
                  <a:lumMod val="9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BankGothic Lt BT" pitchFamily="34" charset="0"/>
              </a:rPr>
              <a:t> Ability to find and implement most suitable technical and commercial solutions to any customers’ requirements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panel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mounting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D-coded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4326604" y="5391473"/>
            <a:ext cx="959795" cy="83068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3294307" y="5357843"/>
            <a:ext cx="959795" cy="83068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9" name="Immagine 28" descr="D-12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500688"/>
            <a:ext cx="62388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magine 29" descr="D-12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5429250"/>
            <a:ext cx="728662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Rettangolo 7"/>
          <p:cNvSpPr>
            <a:spLocks noChangeArrowheads="1"/>
          </p:cNvSpPr>
          <p:nvPr/>
        </p:nvSpPr>
        <p:spPr bwMode="auto">
          <a:xfrm>
            <a:off x="1979613" y="6623050"/>
            <a:ext cx="53609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grpSp>
        <p:nvGrpSpPr>
          <p:cNvPr id="44046" name="Gruppo 14"/>
          <p:cNvGrpSpPr>
            <a:grpSpLocks/>
          </p:cNvGrpSpPr>
          <p:nvPr/>
        </p:nvGrpSpPr>
        <p:grpSpPr bwMode="auto">
          <a:xfrm>
            <a:off x="2022475" y="2678113"/>
            <a:ext cx="4524375" cy="2536825"/>
            <a:chOff x="2022356" y="2677736"/>
            <a:chExt cx="4524102" cy="2537214"/>
          </a:xfrm>
        </p:grpSpPr>
        <p:sp>
          <p:nvSpPr>
            <p:cNvPr id="37" name="Rettangolo arrotondato 36"/>
            <p:cNvSpPr/>
            <p:nvPr/>
          </p:nvSpPr>
          <p:spPr>
            <a:xfrm>
              <a:off x="2022356" y="2677736"/>
              <a:ext cx="4524102" cy="2537214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44052" name="Immagine 49" descr="D-12FS4000-PG9-2CU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375" y="2928938"/>
              <a:ext cx="2414588" cy="200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47" name="Rettangolo 7"/>
          <p:cNvSpPr>
            <a:spLocks noChangeArrowheads="1"/>
          </p:cNvSpPr>
          <p:nvPr/>
        </p:nvSpPr>
        <p:spPr bwMode="auto">
          <a:xfrm>
            <a:off x="1163638" y="1466850"/>
            <a:ext cx="4857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4 poles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female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Back panel Mounting</a:t>
            </a:r>
            <a:endParaRPr lang="en-US" altLang="it-IT" sz="1400" i="1">
              <a:latin typeface="BankGothic Lt BT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PG9 with DOUBLE CUT</a:t>
            </a:r>
            <a:endParaRPr lang="it-IT" altLang="it-IT" sz="1400" i="1">
              <a:latin typeface="BankGothic Lt BT" pitchFamily="34" charset="0"/>
            </a:endParaRPr>
          </a:p>
        </p:txBody>
      </p:sp>
      <p:pic>
        <p:nvPicPr>
          <p:cNvPr id="14" name="Immagine 13" descr="new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500313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field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attachable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C-</a:t>
            </a:r>
            <a:r>
              <a:rPr lang="it-IT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coded</a:t>
            </a:r>
            <a:endParaRPr lang="it-IT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45061" name="Rettangolo 7"/>
          <p:cNvSpPr>
            <a:spLocks noChangeArrowheads="1"/>
          </p:cNvSpPr>
          <p:nvPr/>
        </p:nvSpPr>
        <p:spPr bwMode="auto">
          <a:xfrm>
            <a:off x="1163638" y="1466850"/>
            <a:ext cx="4857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3 poles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</a:t>
            </a:r>
            <a:r>
              <a:rPr lang="en-US" altLang="it-IT" sz="1400" i="1">
                <a:latin typeface="BankGothic Lt BT" pitchFamily="34" charset="0"/>
              </a:rPr>
              <a:t>Straight  with plastic and metal housing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Angled with plastic and metal housing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M12 Panel Mounting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endParaRPr lang="en-US" altLang="it-IT" sz="1400" i="1">
              <a:latin typeface="BankGothic Lt BT" pitchFamily="34" charset="0"/>
            </a:endParaRPr>
          </a:p>
        </p:txBody>
      </p:sp>
      <p:sp>
        <p:nvSpPr>
          <p:cNvPr id="45062" name="Rettangolo 7"/>
          <p:cNvSpPr>
            <a:spLocks noChangeArrowheads="1"/>
          </p:cNvSpPr>
          <p:nvPr/>
        </p:nvSpPr>
        <p:spPr bwMode="auto">
          <a:xfrm>
            <a:off x="2143125" y="6524625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25" name="Rettangolo arrotondato 24"/>
          <p:cNvSpPr/>
          <p:nvPr/>
        </p:nvSpPr>
        <p:spPr>
          <a:xfrm>
            <a:off x="4572000" y="2928934"/>
            <a:ext cx="3528392" cy="136767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Rettangolo arrotondato 25"/>
          <p:cNvSpPr/>
          <p:nvPr/>
        </p:nvSpPr>
        <p:spPr>
          <a:xfrm>
            <a:off x="785786" y="2928934"/>
            <a:ext cx="3528392" cy="136767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8" name="Immagine 27" descr="E-12MD3A1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143250"/>
            <a:ext cx="31400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ttangolo arrotondato 28"/>
          <p:cNvSpPr/>
          <p:nvPr/>
        </p:nvSpPr>
        <p:spPr>
          <a:xfrm>
            <a:off x="4589402" y="5000636"/>
            <a:ext cx="1411358" cy="122150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Rettangolo arrotondato 29"/>
          <p:cNvSpPr/>
          <p:nvPr/>
        </p:nvSpPr>
        <p:spPr>
          <a:xfrm>
            <a:off x="2914163" y="5038444"/>
            <a:ext cx="1411358" cy="122150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4" name="Immagine 23" descr="E-12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5143500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magine 31" descr="E-12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5143500"/>
            <a:ext cx="107156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magine 32" descr="E-12FP4A0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071813"/>
            <a:ext cx="20716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field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attachable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S-</a:t>
            </a:r>
            <a:r>
              <a:rPr lang="it-IT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coded</a:t>
            </a:r>
            <a:endParaRPr lang="it-IT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46085" name="Rettangolo 7"/>
          <p:cNvSpPr>
            <a:spLocks noChangeArrowheads="1"/>
          </p:cNvSpPr>
          <p:nvPr/>
        </p:nvSpPr>
        <p:spPr bwMode="auto">
          <a:xfrm>
            <a:off x="1163638" y="1466850"/>
            <a:ext cx="48577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4 </a:t>
            </a:r>
            <a:r>
              <a:rPr lang="it-IT" altLang="it-IT" sz="1400" i="1" dirty="0" err="1">
                <a:latin typeface="BankGothic Lt BT" pitchFamily="34" charset="0"/>
              </a:rPr>
              <a:t>poles</a:t>
            </a:r>
            <a:r>
              <a:rPr lang="it-IT" altLang="it-IT" sz="1400" i="1" dirty="0">
                <a:latin typeface="BankGothic Lt BT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Male and </a:t>
            </a:r>
            <a:r>
              <a:rPr lang="it-IT" altLang="it-IT" sz="1400" i="1" dirty="0" err="1">
                <a:latin typeface="BankGothic Lt BT" pitchFamily="34" charset="0"/>
              </a:rPr>
              <a:t>female</a:t>
            </a:r>
            <a:endParaRPr lang="it-IT" altLang="it-IT" sz="1400" i="1" dirty="0">
              <a:latin typeface="BankGothic Lt BT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en-US" altLang="it-IT" sz="1400" i="1" dirty="0">
                <a:latin typeface="BankGothic Lt BT" pitchFamily="34" charset="0"/>
              </a:rPr>
              <a:t>Straight  with plastic and metal housing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 dirty="0">
                <a:latin typeface="BankGothic Lt BT" pitchFamily="34" charset="0"/>
              </a:rPr>
              <a:t> Angled with plastic and metal housing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 dirty="0">
                <a:latin typeface="BankGothic Lt BT" pitchFamily="34" charset="0"/>
              </a:rPr>
              <a:t> M12 Panel Mounting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 dirty="0">
                <a:latin typeface="BankGothic Lt BT" pitchFamily="34" charset="0"/>
              </a:rPr>
              <a:t>RATED VOLTAGE:630V AC/DC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 dirty="0">
                <a:latin typeface="BankGothic Lt BT" pitchFamily="34" charset="0"/>
              </a:rPr>
              <a:t>RATED CURRENT:12A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endParaRPr lang="en-US" altLang="it-IT" sz="1400" i="1" dirty="0">
              <a:latin typeface="BankGothic Lt BT" pitchFamily="34" charset="0"/>
            </a:endParaRPr>
          </a:p>
        </p:txBody>
      </p:sp>
      <p:sp>
        <p:nvSpPr>
          <p:cNvPr id="46086" name="Rettangolo 7"/>
          <p:cNvSpPr>
            <a:spLocks noChangeArrowheads="1"/>
          </p:cNvSpPr>
          <p:nvPr/>
        </p:nvSpPr>
        <p:spPr bwMode="auto">
          <a:xfrm>
            <a:off x="2143125" y="6524625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25" name="Rettangolo arrotondato 24"/>
          <p:cNvSpPr/>
          <p:nvPr/>
        </p:nvSpPr>
        <p:spPr>
          <a:xfrm>
            <a:off x="4572000" y="3285466"/>
            <a:ext cx="3528392" cy="136767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Rettangolo arrotondato 25"/>
          <p:cNvSpPr/>
          <p:nvPr/>
        </p:nvSpPr>
        <p:spPr>
          <a:xfrm>
            <a:off x="785786" y="3285466"/>
            <a:ext cx="3528392" cy="136767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" name="Rettangolo arrotondato 28"/>
          <p:cNvSpPr/>
          <p:nvPr/>
        </p:nvSpPr>
        <p:spPr>
          <a:xfrm>
            <a:off x="4589402" y="5000636"/>
            <a:ext cx="1411358" cy="122150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Rettangolo arrotondato 29"/>
          <p:cNvSpPr/>
          <p:nvPr/>
        </p:nvSpPr>
        <p:spPr>
          <a:xfrm>
            <a:off x="2914163" y="5038444"/>
            <a:ext cx="1411358" cy="122150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6099" name="Picture 2" descr="\\SERVER\Documenti\Marketing\ENRICO\CATALOGO 2015\Immagini catalogo\s-coded f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54613"/>
            <a:ext cx="1008062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0" name="Picture 3" descr="\\SERVER\Documenti\Marketing\ENRICO\CATALOGO 2015\Immagini catalogo\s-cod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5103813"/>
            <a:ext cx="1001713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E-12FP4A0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428345"/>
            <a:ext cx="20716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 descr="E-12MD3A1Z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499782"/>
            <a:ext cx="31400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 descr="ne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93800"/>
            <a:ext cx="177482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field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attachable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T-</a:t>
            </a:r>
            <a:r>
              <a:rPr lang="it-IT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coded</a:t>
            </a:r>
            <a:endParaRPr lang="it-IT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47109" name="Rettangolo 7"/>
          <p:cNvSpPr>
            <a:spLocks noChangeArrowheads="1"/>
          </p:cNvSpPr>
          <p:nvPr/>
        </p:nvSpPr>
        <p:spPr bwMode="auto">
          <a:xfrm>
            <a:off x="1163638" y="1466850"/>
            <a:ext cx="485775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4 </a:t>
            </a:r>
            <a:r>
              <a:rPr lang="it-IT" altLang="it-IT" sz="1400" i="1" dirty="0" err="1">
                <a:latin typeface="BankGothic Lt BT" pitchFamily="34" charset="0"/>
              </a:rPr>
              <a:t>poles</a:t>
            </a:r>
            <a:r>
              <a:rPr lang="it-IT" altLang="it-IT" sz="1400" i="1" dirty="0">
                <a:latin typeface="BankGothic Lt BT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Male and </a:t>
            </a:r>
            <a:r>
              <a:rPr lang="it-IT" altLang="it-IT" sz="1400" i="1" dirty="0" err="1">
                <a:latin typeface="BankGothic Lt BT" pitchFamily="34" charset="0"/>
              </a:rPr>
              <a:t>female</a:t>
            </a:r>
            <a:endParaRPr lang="it-IT" altLang="it-IT" sz="1400" i="1" dirty="0">
              <a:latin typeface="BankGothic Lt BT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en-US" altLang="it-IT" sz="1400" i="1" dirty="0">
                <a:latin typeface="BankGothic Lt BT" pitchFamily="34" charset="0"/>
              </a:rPr>
              <a:t>Straight  with plastic and metal housing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 dirty="0">
                <a:latin typeface="BankGothic Lt BT" pitchFamily="34" charset="0"/>
              </a:rPr>
              <a:t> Angled with plastic and metal housing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 dirty="0">
                <a:latin typeface="BankGothic Lt BT" pitchFamily="34" charset="0"/>
              </a:rPr>
              <a:t> M12 Panel Mounting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 dirty="0">
                <a:latin typeface="BankGothic Lt BT" pitchFamily="34" charset="0"/>
              </a:rPr>
              <a:t>RATED VOLTAGE: 63V AC/DC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 dirty="0">
                <a:latin typeface="BankGothic Lt BT" pitchFamily="34" charset="0"/>
              </a:rPr>
              <a:t>RATED CURRENT: 12A</a:t>
            </a:r>
          </a:p>
        </p:txBody>
      </p:sp>
      <p:sp>
        <p:nvSpPr>
          <p:cNvPr id="47110" name="Rettangolo 7"/>
          <p:cNvSpPr>
            <a:spLocks noChangeArrowheads="1"/>
          </p:cNvSpPr>
          <p:nvPr/>
        </p:nvSpPr>
        <p:spPr bwMode="auto">
          <a:xfrm>
            <a:off x="2143125" y="6524625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25" name="Rettangolo arrotondato 24"/>
          <p:cNvSpPr/>
          <p:nvPr/>
        </p:nvSpPr>
        <p:spPr>
          <a:xfrm>
            <a:off x="4572000" y="3357474"/>
            <a:ext cx="3528392" cy="136767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Rettangolo arrotondato 25"/>
          <p:cNvSpPr/>
          <p:nvPr/>
        </p:nvSpPr>
        <p:spPr>
          <a:xfrm>
            <a:off x="785786" y="3357474"/>
            <a:ext cx="3528392" cy="136767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" name="Rettangolo arrotondato 28"/>
          <p:cNvSpPr/>
          <p:nvPr/>
        </p:nvSpPr>
        <p:spPr>
          <a:xfrm>
            <a:off x="4589402" y="5000636"/>
            <a:ext cx="1411358" cy="122150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Rettangolo arrotondato 29"/>
          <p:cNvSpPr/>
          <p:nvPr/>
        </p:nvSpPr>
        <p:spPr>
          <a:xfrm>
            <a:off x="2914163" y="5038444"/>
            <a:ext cx="1411358" cy="122150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7123" name="Picture 2" descr="\\SERVER\Documenti\Marketing\ENRICO\CATALOGO 2015\Immagini catalogo\t-cod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146675"/>
            <a:ext cx="10160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4" name="Picture 3" descr="\\SERVER\Documenti\Marketing\ENRICO\CATALOGO 2015\Immagini catalogo\t-coded f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3" y="5146675"/>
            <a:ext cx="10160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E-12MD3A1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571790"/>
            <a:ext cx="31400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 descr="E-12FP4A0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500353"/>
            <a:ext cx="20716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 descr="ne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93800"/>
            <a:ext cx="177482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field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attachable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X-</a:t>
            </a:r>
            <a:r>
              <a:rPr lang="it-IT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coded</a:t>
            </a:r>
            <a:endParaRPr lang="it-IT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48133" name="Rettangolo 7"/>
          <p:cNvSpPr>
            <a:spLocks noChangeArrowheads="1"/>
          </p:cNvSpPr>
          <p:nvPr/>
        </p:nvSpPr>
        <p:spPr bwMode="auto">
          <a:xfrm>
            <a:off x="1163638" y="1466850"/>
            <a:ext cx="48577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8 </a:t>
            </a:r>
            <a:r>
              <a:rPr lang="it-IT" altLang="it-IT" sz="1400" i="1" dirty="0" err="1">
                <a:latin typeface="BankGothic Lt BT" pitchFamily="34" charset="0"/>
              </a:rPr>
              <a:t>poles</a:t>
            </a:r>
            <a:r>
              <a:rPr lang="it-IT" altLang="it-IT" sz="1400" i="1" dirty="0">
                <a:latin typeface="BankGothic Lt BT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Male and </a:t>
            </a:r>
            <a:r>
              <a:rPr lang="it-IT" altLang="it-IT" sz="1400" i="1" dirty="0" err="1">
                <a:latin typeface="BankGothic Lt BT" pitchFamily="34" charset="0"/>
              </a:rPr>
              <a:t>female</a:t>
            </a:r>
            <a:endParaRPr lang="it-IT" altLang="it-IT" sz="1400" i="1" dirty="0">
              <a:latin typeface="BankGothic Lt BT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 dirty="0">
                <a:latin typeface="BankGothic Lt BT" pitchFamily="34" charset="0"/>
              </a:rPr>
              <a:t> </a:t>
            </a:r>
            <a:r>
              <a:rPr lang="en-US" altLang="it-IT" sz="1400" i="1" dirty="0">
                <a:latin typeface="BankGothic Lt BT" pitchFamily="34" charset="0"/>
              </a:rPr>
              <a:t>Straight  with plastic and metal housing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 dirty="0">
                <a:latin typeface="BankGothic Lt BT" pitchFamily="34" charset="0"/>
              </a:rPr>
              <a:t> Angled with plastic and metal housing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 dirty="0">
                <a:latin typeface="BankGothic Lt BT" pitchFamily="34" charset="0"/>
              </a:rPr>
              <a:t> M12 Panel Mounting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 dirty="0">
                <a:latin typeface="BankGothic Lt BT" pitchFamily="34" charset="0"/>
              </a:rPr>
              <a:t>RATED VOLTAGE: 48V AC/DC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 dirty="0">
                <a:latin typeface="BankGothic Lt BT" pitchFamily="34" charset="0"/>
              </a:rPr>
              <a:t>RATED CURRENT: 0,5A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endParaRPr lang="en-US" altLang="it-IT" sz="1400" i="1" dirty="0">
              <a:latin typeface="BankGothic Lt BT" pitchFamily="34" charset="0"/>
            </a:endParaRPr>
          </a:p>
        </p:txBody>
      </p:sp>
      <p:sp>
        <p:nvSpPr>
          <p:cNvPr id="48134" name="Rettangolo 7"/>
          <p:cNvSpPr>
            <a:spLocks noChangeArrowheads="1"/>
          </p:cNvSpPr>
          <p:nvPr/>
        </p:nvSpPr>
        <p:spPr bwMode="auto">
          <a:xfrm>
            <a:off x="2143125" y="6524625"/>
            <a:ext cx="53609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*Also available with stainless steel nut</a:t>
            </a:r>
            <a:endParaRPr lang="it-IT" altLang="it-IT" sz="1100" i="1">
              <a:latin typeface="Corbel" pitchFamily="34" charset="0"/>
            </a:endParaRPr>
          </a:p>
        </p:txBody>
      </p:sp>
      <p:sp>
        <p:nvSpPr>
          <p:cNvPr id="26" name="Rettangolo arrotondato 25"/>
          <p:cNvSpPr/>
          <p:nvPr/>
        </p:nvSpPr>
        <p:spPr>
          <a:xfrm>
            <a:off x="785786" y="3357474"/>
            <a:ext cx="3528392" cy="136767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" name="Rettangolo arrotondato 28"/>
          <p:cNvSpPr/>
          <p:nvPr/>
        </p:nvSpPr>
        <p:spPr>
          <a:xfrm>
            <a:off x="4589402" y="5000636"/>
            <a:ext cx="1411358" cy="122150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Rettangolo arrotondato 29"/>
          <p:cNvSpPr/>
          <p:nvPr/>
        </p:nvSpPr>
        <p:spPr>
          <a:xfrm>
            <a:off x="2914163" y="5038444"/>
            <a:ext cx="1411358" cy="122150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8144" name="Picture 2" descr="\\SERVER\Documenti\Marketing\ENRICO\CATALOGO 2015\Immagini catalogo\x-coded f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160963"/>
            <a:ext cx="113188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5" name="Picture 3" descr="\\SERVER\Documenti\Marketing\ENRICO\CATALOGO 2015\Immagini catalogo\x-cod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084763"/>
            <a:ext cx="1192212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tangolo arrotondato 24"/>
          <p:cNvSpPr/>
          <p:nvPr/>
        </p:nvSpPr>
        <p:spPr>
          <a:xfrm>
            <a:off x="4572000" y="3357474"/>
            <a:ext cx="3528392" cy="136767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8149" name="Picture 5" descr="\\SERVER\Documenti\Marketing\ENRICO\CATALOGO 2015\Immagini catalogo\12ms5000-pg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378115"/>
            <a:ext cx="206851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 descr="new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93800"/>
            <a:ext cx="177482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 descr="E-12MD3A1Z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571790"/>
            <a:ext cx="31400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88979" y="188640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403350" y="620713"/>
            <a:ext cx="6264275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M23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Panel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Mounting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and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50181" name="Rettangolo 7"/>
          <p:cNvSpPr>
            <a:spLocks noChangeArrowheads="1"/>
          </p:cNvSpPr>
          <p:nvPr/>
        </p:nvSpPr>
        <p:spPr bwMode="auto">
          <a:xfrm>
            <a:off x="1163638" y="1466850"/>
            <a:ext cx="4857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12,17 and19 poles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Famale st</a:t>
            </a:r>
            <a:r>
              <a:rPr lang="en-US" altLang="it-IT" sz="1400" i="1">
                <a:latin typeface="BankGothic Lt BT" pitchFamily="34" charset="0"/>
              </a:rPr>
              <a:t>raight /90° with moulded cable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Male Panel Mounting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Conductor size: 0,22 mm²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Rated voltage: 400V</a:t>
            </a:r>
          </a:p>
          <a:p>
            <a:pPr algn="just"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Rated current: 6A Max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4860032" y="2857496"/>
            <a:ext cx="3528392" cy="273392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857224" y="3876264"/>
            <a:ext cx="3528392" cy="178595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CasellaDiTesto 19"/>
          <p:cNvSpPr txBox="1">
            <a:spLocks noChangeArrowheads="1"/>
          </p:cNvSpPr>
          <p:nvPr/>
        </p:nvSpPr>
        <p:spPr bwMode="auto">
          <a:xfrm>
            <a:off x="857250" y="3519488"/>
            <a:ext cx="3500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600" i="1">
                <a:latin typeface="BankGothic Lt BT" pitchFamily="34" charset="0"/>
              </a:rPr>
              <a:t>Male</a:t>
            </a:r>
            <a:endParaRPr lang="it-IT" altLang="it-IT" sz="1600"/>
          </a:p>
        </p:txBody>
      </p:sp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857250" y="5662613"/>
            <a:ext cx="3500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600" i="1">
                <a:latin typeface="BankGothic Lt BT" pitchFamily="34" charset="0"/>
              </a:rPr>
              <a:t>Panel Mounting</a:t>
            </a:r>
            <a:endParaRPr lang="it-IT" altLang="it-IT" sz="1600"/>
          </a:p>
        </p:txBody>
      </p:sp>
      <p:sp>
        <p:nvSpPr>
          <p:cNvPr id="22" name="CasellaDiTesto 21"/>
          <p:cNvSpPr txBox="1">
            <a:spLocks noChangeArrowheads="1"/>
          </p:cNvSpPr>
          <p:nvPr/>
        </p:nvSpPr>
        <p:spPr bwMode="auto">
          <a:xfrm>
            <a:off x="4714875" y="2357438"/>
            <a:ext cx="3500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600" i="1">
                <a:latin typeface="BankGothic Lt BT" pitchFamily="34" charset="0"/>
              </a:rPr>
              <a:t>Female</a:t>
            </a:r>
            <a:endParaRPr lang="it-IT" altLang="it-IT" sz="1600"/>
          </a:p>
        </p:txBody>
      </p:sp>
      <p:sp>
        <p:nvSpPr>
          <p:cNvPr id="23" name="CasellaDiTesto 22"/>
          <p:cNvSpPr txBox="1">
            <a:spLocks noChangeArrowheads="1"/>
          </p:cNvSpPr>
          <p:nvPr/>
        </p:nvSpPr>
        <p:spPr bwMode="auto">
          <a:xfrm>
            <a:off x="4929188" y="5591175"/>
            <a:ext cx="3500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600" i="1">
                <a:latin typeface="BankGothic Lt BT" pitchFamily="34" charset="0"/>
              </a:rPr>
              <a:t>moulded cable</a:t>
            </a:r>
            <a:endParaRPr lang="it-IT" altLang="it-IT" sz="1600"/>
          </a:p>
        </p:txBody>
      </p:sp>
      <p:pic>
        <p:nvPicPr>
          <p:cNvPr id="16" name="Immagine 15" descr="23MS19000 cop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3929063"/>
            <a:ext cx="15875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3" name="Immagine 13" descr="m23cav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952750"/>
            <a:ext cx="239712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1" name="Rettangolo arrotondato 10"/>
          <p:cNvSpPr/>
          <p:nvPr/>
        </p:nvSpPr>
        <p:spPr>
          <a:xfrm>
            <a:off x="1440727" y="1533235"/>
            <a:ext cx="6083601" cy="3335925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65000"/>
                </a:schemeClr>
              </a:gs>
              <a:gs pos="0">
                <a:schemeClr val="bg1">
                  <a:lumMod val="50000"/>
                  <a:lumOff val="50000"/>
                </a:schemeClr>
              </a:gs>
              <a:gs pos="46000">
                <a:schemeClr val="bg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buFont typeface="Wingdings" pitchFamily="2" charset="2"/>
              <a:buChar char="§"/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DIN 43650 is the standard for a series of electrical</a:t>
            </a:r>
          </a:p>
          <a:p>
            <a:pPr algn="just"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 connectors, which are commonly used with solenoid </a:t>
            </a:r>
          </a:p>
          <a:p>
            <a:pPr algn="just"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 valves (especially those used on valves in hydraulics</a:t>
            </a:r>
          </a:p>
          <a:p>
            <a:pPr algn="just"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 and pneumatics)</a:t>
            </a:r>
          </a:p>
          <a:p>
            <a:pPr algn="just">
              <a:defRPr/>
            </a:pPr>
            <a:endParaRPr lang="en-US" sz="1400" i="1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§"/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Other applications include the connection special </a:t>
            </a:r>
          </a:p>
          <a:p>
            <a:pPr algn="just"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 sensors, such as pressure switches, filter switches,</a:t>
            </a:r>
          </a:p>
          <a:p>
            <a:pPr algn="just"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 optical, proximity and limit switches.</a:t>
            </a:r>
            <a:endParaRPr lang="it-IT" sz="1400" i="1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293335" y="116632"/>
            <a:ext cx="6455613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 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 Form A, B, C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1" name="Rettangolo arrotondato 10"/>
          <p:cNvSpPr/>
          <p:nvPr/>
        </p:nvSpPr>
        <p:spPr>
          <a:xfrm>
            <a:off x="179512" y="1193946"/>
            <a:ext cx="8568952" cy="5619430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65000"/>
                </a:schemeClr>
              </a:gs>
              <a:gs pos="0">
                <a:schemeClr val="bg1">
                  <a:lumMod val="50000"/>
                  <a:lumOff val="50000"/>
                </a:schemeClr>
              </a:gs>
              <a:gs pos="46000">
                <a:schemeClr val="bg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buFont typeface="Wingdings" pitchFamily="2" charset="2"/>
              <a:buChar char="§"/>
              <a:defRPr/>
            </a:pPr>
            <a:endParaRPr lang="it-IT" sz="1400" i="1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293335" y="116632"/>
            <a:ext cx="6455613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 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 Form A, B, C</a:t>
            </a:r>
          </a:p>
        </p:txBody>
      </p:sp>
      <p:pic>
        <p:nvPicPr>
          <p:cNvPr id="4099" name="Picture 3" descr="C:\Users\diego.HTP\Desktop\D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49080"/>
            <a:ext cx="288343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iego.HTP\Desktop\DIN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39923"/>
            <a:ext cx="3090522" cy="287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iego.HTP\Desktop\DIN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3068141" cy="368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770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323528" y="188640"/>
            <a:ext cx="8496943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07950" y="1052513"/>
            <a:ext cx="8856663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EN175301-803-A/ISO 4400  (ex DIN43650 /A)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square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G1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series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= 18mm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contacts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spacing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Field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attachable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52229" name="Rettangolo 7"/>
          <p:cNvSpPr>
            <a:spLocks noChangeArrowheads="1"/>
          </p:cNvSpPr>
          <p:nvPr/>
        </p:nvSpPr>
        <p:spPr bwMode="auto">
          <a:xfrm>
            <a:off x="1163638" y="2205038"/>
            <a:ext cx="485775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2 and 3 poles + earth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Without electronic components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With electronic components: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Circuits available include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LED Only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Varistor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Diode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Half and Full bridge rectifier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For 12, 24, 115 &amp; 230 volt applications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467544" y="4653136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" name="Rettangolo arrotondato 28"/>
          <p:cNvSpPr/>
          <p:nvPr/>
        </p:nvSpPr>
        <p:spPr>
          <a:xfrm>
            <a:off x="3275856" y="4653136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3" name="Rettangolo arrotondato 32"/>
          <p:cNvSpPr/>
          <p:nvPr/>
        </p:nvSpPr>
        <p:spPr>
          <a:xfrm>
            <a:off x="6077094" y="4653136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2" name="Immagine 11" descr="G1NU3000_pressacavofi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786313"/>
            <a:ext cx="17907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 descr="G1TU2DL1_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857750"/>
            <a:ext cx="17859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 descr="G4TU2RL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4710113"/>
            <a:ext cx="1789112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88"/>
            <a:ext cx="9144000" cy="582612"/>
          </a:xfrm>
        </p:spPr>
        <p:txBody>
          <a:bodyPr anchor="t"/>
          <a:lstStyle/>
          <a:p>
            <a:pPr algn="ctr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Energy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saving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connectors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857250"/>
            <a:ext cx="9144000" cy="614363"/>
          </a:xfrm>
        </p:spPr>
        <p:txBody>
          <a:bodyPr/>
          <a:lstStyle/>
          <a:p>
            <a:pPr algn="ctr">
              <a:buFont typeface="Wingdings 2" pitchFamily="18" charset="2"/>
              <a:buNone/>
              <a:defRPr/>
            </a:pPr>
            <a:r>
              <a:rPr lang="it-IT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Connettori a risparmio energetico</a:t>
            </a:r>
            <a:endParaRPr lang="it-IT" sz="2400" dirty="0"/>
          </a:p>
        </p:txBody>
      </p:sp>
      <p:sp>
        <p:nvSpPr>
          <p:cNvPr id="4" name="Rettangolo 3"/>
          <p:cNvSpPr>
            <a:spLocks noChangeArrowheads="1"/>
          </p:cNvSpPr>
          <p:nvPr/>
        </p:nvSpPr>
        <p:spPr bwMode="auto">
          <a:xfrm>
            <a:off x="2071688" y="1357313"/>
            <a:ext cx="50006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800" i="1">
                <a:latin typeface="BankGothic Lt BT" pitchFamily="34" charset="0"/>
              </a:rPr>
              <a:t>Reduction of energy consumption by 60%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800" i="1">
                <a:latin typeface="BankGothic Lt BT" pitchFamily="34" charset="0"/>
              </a:rPr>
              <a:t>Reduction of working temperature of valve / electrovalve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800" i="1">
                <a:latin typeface="BankGothic Lt BT" pitchFamily="34" charset="0"/>
              </a:rPr>
              <a:t>Extention of life of valve</a:t>
            </a:r>
          </a:p>
        </p:txBody>
      </p:sp>
      <p:pic>
        <p:nvPicPr>
          <p:cNvPr id="117762" name="Picture 2" descr="C:\Users\francesca\Desktop\pat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286375"/>
            <a:ext cx="1639888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7"/>
          <p:cNvGrpSpPr>
            <a:grpSpLocks/>
          </p:cNvGrpSpPr>
          <p:nvPr/>
        </p:nvGrpSpPr>
        <p:grpSpPr bwMode="auto">
          <a:xfrm>
            <a:off x="3421063" y="3152775"/>
            <a:ext cx="2303462" cy="1946275"/>
            <a:chOff x="2918659" y="3295823"/>
            <a:chExt cx="2304256" cy="1945968"/>
          </a:xfrm>
        </p:grpSpPr>
        <p:sp>
          <p:nvSpPr>
            <p:cNvPr id="6" name="Rettangolo arrotondato 5"/>
            <p:cNvSpPr/>
            <p:nvPr/>
          </p:nvSpPr>
          <p:spPr>
            <a:xfrm>
              <a:off x="2918659" y="3295823"/>
              <a:ext cx="2304256" cy="194596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53258" name="Immagine 6" descr="G1NU3000_pressacavofior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678" y="3429000"/>
              <a:ext cx="1790700" cy="165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207508" y="214290"/>
            <a:ext cx="470257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C00000"/>
                </a:solidFill>
                <a:latin typeface="BankGothic Lt BT" pitchFamily="34" charset="0"/>
              </a:rPr>
              <a:t>c/UL APPROVED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323529" y="1007285"/>
            <a:ext cx="8496944" cy="5590067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65000"/>
                </a:schemeClr>
              </a:gs>
              <a:gs pos="0">
                <a:schemeClr val="bg1">
                  <a:lumMod val="50000"/>
                  <a:lumOff val="50000"/>
                </a:schemeClr>
              </a:gs>
              <a:gs pos="46000">
                <a:schemeClr val="bg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400" b="1" i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BankGothic Lt BT" pitchFamily="34" charset="0"/>
                <a:cs typeface="Arial" charset="0"/>
              </a:rPr>
              <a:t>Issued to: </a:t>
            </a:r>
          </a:p>
          <a:p>
            <a:pPr algn="ctr" eaLnBrk="0" hangingPunct="0">
              <a:defRPr/>
            </a:pPr>
            <a:r>
              <a:rPr lang="en-US" sz="1400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HTP SRL</a:t>
            </a:r>
            <a:endParaRPr lang="it-IT" sz="1400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1400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VIA </a:t>
            </a:r>
            <a:r>
              <a:rPr lang="en-US" sz="1400" dirty="0" err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Lesina</a:t>
            </a:r>
            <a:r>
              <a:rPr lang="en-US" sz="1400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, 45</a:t>
            </a:r>
            <a:endParaRPr lang="it-IT" sz="1400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1400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24030-BREMBATE DI SOPRA-BG</a:t>
            </a:r>
          </a:p>
          <a:p>
            <a:pPr algn="ctr" eaLnBrk="0" hangingPunct="0">
              <a:defRPr/>
            </a:pPr>
            <a:r>
              <a:rPr lang="en-US" sz="1400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ITALY</a:t>
            </a:r>
            <a:endParaRPr lang="it-IT" sz="1400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1400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 </a:t>
            </a:r>
            <a:endParaRPr lang="it-IT" sz="1400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1400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CONNECTORS FOR USE IN DATA, SIGNAL, CONTROL AND POWER</a:t>
            </a:r>
            <a:endParaRPr lang="it-IT" sz="1400" i="1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14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 </a:t>
            </a:r>
            <a:endParaRPr lang="it-IT" sz="1400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1400" b="1" i="1" dirty="0">
                <a:solidFill>
                  <a:schemeClr val="bg1">
                    <a:lumMod val="75000"/>
                    <a:lumOff val="25000"/>
                  </a:schemeClr>
                </a:solidFill>
                <a:latin typeface="BankGothic Lt BT" pitchFamily="34" charset="0"/>
                <a:cs typeface="Arial" charset="0"/>
              </a:rPr>
              <a:t>This is to certify that representative samples of </a:t>
            </a:r>
          </a:p>
          <a:p>
            <a:pPr algn="ctr" eaLnBrk="0" hangingPunct="0">
              <a:defRPr/>
            </a:pPr>
            <a:r>
              <a:rPr lang="en-US" sz="1400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Series Housing G1/G2/P1/P2/M1/M2/BM and Header BG &amp; BP.</a:t>
            </a:r>
          </a:p>
          <a:p>
            <a:pPr algn="ctr" eaLnBrk="0" hangingPunct="0">
              <a:defRPr/>
            </a:pPr>
            <a:r>
              <a:rPr lang="en-US" sz="1400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M8 / M12 MOULDED CABLE VERSIONS</a:t>
            </a:r>
            <a:endParaRPr lang="it-IT" sz="1400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1400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 </a:t>
            </a:r>
            <a:endParaRPr lang="it-IT" sz="1400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14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Have been investigated by Underwriters Laboratories in accordance with the Standard(s) indicated on this Certificate.</a:t>
            </a:r>
            <a:endParaRPr lang="it-IT" sz="1400" dirty="0">
              <a:solidFill>
                <a:schemeClr val="bg1">
                  <a:lumMod val="65000"/>
                  <a:lumOff val="35000"/>
                </a:schemeClr>
              </a:solidFill>
              <a:latin typeface="BankGothic Lt BT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14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 </a:t>
            </a:r>
            <a:endParaRPr lang="it-IT" sz="1400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1400" b="1" i="1" dirty="0">
                <a:solidFill>
                  <a:srgbClr val="7F7F7F"/>
                </a:solidFill>
                <a:latin typeface="BankGothic Lt BT" pitchFamily="34" charset="0"/>
                <a:cs typeface="Arial" charset="0"/>
              </a:rPr>
              <a:t>Standard(s) for Safety: </a:t>
            </a:r>
          </a:p>
          <a:p>
            <a:pPr algn="ctr" eaLnBrk="0" hangingPunct="0">
              <a:defRPr/>
            </a:pPr>
            <a:r>
              <a:rPr lang="en-US" sz="1400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UL 1977 - Component Connectors for Use in Data, Signal, Control and Power Applications CAN/CSA C22.2 No. 182.3-M1987 – Special Use</a:t>
            </a:r>
          </a:p>
          <a:p>
            <a:pPr algn="ctr" eaLnBrk="0" hangingPunct="0">
              <a:defRPr/>
            </a:pPr>
            <a:r>
              <a:rPr lang="en-US" sz="1400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Attachment Plugs, Receptacles and Connectors</a:t>
            </a:r>
            <a:endParaRPr lang="it-IT" sz="1400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1400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 </a:t>
            </a:r>
            <a:endParaRPr lang="it-IT" sz="1400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1400" b="1" i="1" dirty="0">
                <a:solidFill>
                  <a:srgbClr val="7F7F7F"/>
                </a:solidFill>
                <a:latin typeface="BankGothic Lt BT" pitchFamily="34" charset="0"/>
                <a:cs typeface="Arial" charset="0"/>
              </a:rPr>
              <a:t>Additional Information:</a:t>
            </a:r>
          </a:p>
          <a:p>
            <a:pPr algn="ctr" eaLnBrk="0" hangingPunct="0">
              <a:defRPr/>
            </a:pPr>
            <a:r>
              <a:rPr lang="en-US" sz="14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</a:t>
            </a:r>
            <a:r>
              <a:rPr lang="en-US" sz="1400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See UL On-line Certification Directory at WWW.UL.COM/database for additional</a:t>
            </a:r>
            <a:r>
              <a:rPr lang="it-IT" sz="1400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information</a:t>
            </a:r>
            <a:r>
              <a:rPr lang="it-IT" sz="1400" dirty="0">
                <a:solidFill>
                  <a:schemeClr val="tx1"/>
                </a:solidFill>
                <a:latin typeface="BankGothic Lt BT" pitchFamily="34" charset="0"/>
                <a:cs typeface="Arial" charset="0"/>
              </a:rPr>
              <a:t>.</a:t>
            </a:r>
          </a:p>
          <a:p>
            <a:pPr algn="ctr" eaLnBrk="0" hangingPunct="0">
              <a:defRPr/>
            </a:pPr>
            <a:endParaRPr lang="it-IT" sz="1400" i="1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38" y="1714500"/>
            <a:ext cx="2324100" cy="71913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323528" y="188640"/>
            <a:ext cx="8496943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07950" y="1052513"/>
            <a:ext cx="8856663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EN175301-803-A/ISO 4400  (ex DIN43650 /A)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square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G1F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series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= 18mm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contacts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spacing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Field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attachable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54277" name="Rettangolo 7"/>
          <p:cNvSpPr>
            <a:spLocks noChangeArrowheads="1"/>
          </p:cNvSpPr>
          <p:nvPr/>
        </p:nvSpPr>
        <p:spPr bwMode="auto">
          <a:xfrm>
            <a:off x="1163638" y="2205038"/>
            <a:ext cx="48577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3 poles + earth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Earth position: H12</a:t>
            </a:r>
            <a:endParaRPr lang="en-US" altLang="it-IT" sz="1400" i="1">
              <a:latin typeface="BankGothic Lt BT" pitchFamily="34" charset="0"/>
            </a:endParaRP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Without electronic components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Voltage: 1-250 AC/DC</a:t>
            </a:r>
            <a:endParaRPr lang="it-IT" altLang="it-IT" sz="1400"/>
          </a:p>
        </p:txBody>
      </p:sp>
      <p:sp>
        <p:nvSpPr>
          <p:cNvPr id="11" name="Rettangolo arrotondato 10"/>
          <p:cNvSpPr/>
          <p:nvPr/>
        </p:nvSpPr>
        <p:spPr>
          <a:xfrm>
            <a:off x="2214546" y="3429000"/>
            <a:ext cx="4461646" cy="244603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5" name="Immagine 14" descr="G1FNU3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786188"/>
            <a:ext cx="3600450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 descr="ne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857500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1052513"/>
            <a:ext cx="7200900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AVAILABLE  IN  4  DIFFERENT DIMENTIONS</a:t>
            </a:r>
          </a:p>
        </p:txBody>
      </p:sp>
      <p:sp>
        <p:nvSpPr>
          <p:cNvPr id="55301" name="Rettangolo 7"/>
          <p:cNvSpPr>
            <a:spLocks noChangeArrowheads="1"/>
          </p:cNvSpPr>
          <p:nvPr/>
        </p:nvSpPr>
        <p:spPr bwMode="auto">
          <a:xfrm>
            <a:off x="2121974" y="2204864"/>
            <a:ext cx="48577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dirty="0">
                <a:latin typeface="BankGothic Lt BT" pitchFamily="34" charset="0"/>
              </a:rPr>
              <a:t> G1 series (height 30mm)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dirty="0">
                <a:latin typeface="BankGothic Lt BT" pitchFamily="34" charset="0"/>
              </a:rPr>
              <a:t> G4 series (height 47mm)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None/>
            </a:pPr>
            <a:endParaRPr lang="en-US" altLang="it-IT" sz="1400" dirty="0">
              <a:latin typeface="BankGothic Lt BT" pitchFamily="34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1187624" y="3652286"/>
            <a:ext cx="2304256" cy="213916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" name="Rettangolo arrotondato 28"/>
          <p:cNvSpPr/>
          <p:nvPr/>
        </p:nvSpPr>
        <p:spPr>
          <a:xfrm>
            <a:off x="1711054" y="3181901"/>
            <a:ext cx="877098" cy="36004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tx1"/>
                </a:solidFill>
              </a:rPr>
              <a:t>G1</a:t>
            </a:r>
          </a:p>
        </p:txBody>
      </p:sp>
      <p:sp>
        <p:nvSpPr>
          <p:cNvPr id="33" name="Rettangolo arrotondato 32"/>
          <p:cNvSpPr/>
          <p:nvPr/>
        </p:nvSpPr>
        <p:spPr>
          <a:xfrm>
            <a:off x="4499992" y="4311622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 rot="16200000">
            <a:off x="1257489" y="3900119"/>
            <a:ext cx="1784230" cy="1689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8" name="Rettangolo arrotondato 17"/>
          <p:cNvSpPr/>
          <p:nvPr/>
        </p:nvSpPr>
        <p:spPr>
          <a:xfrm>
            <a:off x="8375422" y="5445224"/>
            <a:ext cx="877098" cy="36004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5213571" y="3789040"/>
            <a:ext cx="877098" cy="36004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tx1"/>
                </a:solidFill>
              </a:rPr>
              <a:t>G4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550849" y="4459940"/>
            <a:ext cx="2073275" cy="1590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07950" y="1125538"/>
            <a:ext cx="8928100" cy="360362"/>
          </a:xfrm>
        </p:spPr>
        <p:txBody>
          <a:bodyPr lIns="91440" rIns="91440" anchor="t">
            <a:noAutofit/>
          </a:bodyPr>
          <a:lstStyle/>
          <a:p>
            <a:pPr algn="ctr">
              <a:tabLst>
                <a:tab pos="265113" algn="l"/>
                <a:tab pos="354013" algn="l"/>
              </a:tabLst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EN 175301-803-A/ISO 4400 (ex DIN43650 /A )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square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CG1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series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= 18mm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contacts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spacing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version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56325" name="Rettangolo 7"/>
          <p:cNvSpPr>
            <a:spLocks noChangeArrowheads="1"/>
          </p:cNvSpPr>
          <p:nvPr/>
        </p:nvSpPr>
        <p:spPr bwMode="auto">
          <a:xfrm>
            <a:off x="1163638" y="2047875"/>
            <a:ext cx="4857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2 poles + 2 earths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3 poles + earth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90° and 180° cable exit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PVC and PUR cable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Without electronic components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electronic components: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 Circuits available include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LED Only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Varistor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Diode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Half and Full bridge rectifier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12, 24, 115 &amp; 230 volt applications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6660232" y="4077072"/>
            <a:ext cx="2304256" cy="266604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3563888" y="4849404"/>
            <a:ext cx="2722624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520582" y="4849404"/>
            <a:ext cx="2694095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3" name="Immagine 12" descr="CGBN02000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4438650"/>
            <a:ext cx="118427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 descr="CG1N02L01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000625"/>
            <a:ext cx="234156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CG1N02000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000625"/>
            <a:ext cx="2428875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 descr="new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3786188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07950" y="1125538"/>
            <a:ext cx="8928100" cy="360362"/>
          </a:xfrm>
        </p:spPr>
        <p:txBody>
          <a:bodyPr lIns="91440" rIns="91440" anchor="t">
            <a:noAutofit/>
          </a:bodyPr>
          <a:lstStyle/>
          <a:p>
            <a:pPr algn="ctr">
              <a:tabLst>
                <a:tab pos="265113" algn="l"/>
                <a:tab pos="354013" algn="l"/>
              </a:tabLst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EN 175301-803-A/ISO 4400 (ex DIN43650 /A )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square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CG4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series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= 18mm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contacts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spacing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and21mm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Housing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Height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version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57349" name="Rettangolo 7"/>
          <p:cNvSpPr>
            <a:spLocks noChangeArrowheads="1"/>
          </p:cNvSpPr>
          <p:nvPr/>
        </p:nvSpPr>
        <p:spPr bwMode="auto">
          <a:xfrm>
            <a:off x="1163638" y="1895475"/>
            <a:ext cx="48577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2 poles + earths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3 poles + earth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90° cable exit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PVC and PUR cable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Without electronic components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electronic components: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 Circuits available include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LED Only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Varistor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Diode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Half and Full bridge rectifier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12, 24, 115 &amp; 230 volt applications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With Integrated gasket or Profiled Gasket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4457651" y="4849404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1414346" y="4849404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Immagine 13" descr="CG3_Guarnizione Profila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5143500"/>
            <a:ext cx="21447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CG3-Guarnizione Integrat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14938"/>
            <a:ext cx="2120900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07950" y="1125538"/>
            <a:ext cx="8928100" cy="360362"/>
          </a:xfrm>
        </p:spPr>
        <p:txBody>
          <a:bodyPr lIns="91440" rIns="91440" anchor="t">
            <a:noAutofit/>
          </a:bodyPr>
          <a:lstStyle/>
          <a:p>
            <a:pPr algn="ctr">
              <a:tabLst>
                <a:tab pos="265113" algn="l"/>
                <a:tab pos="354013" algn="l"/>
              </a:tabLst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EN 175301-803-A/ISO 4400 (ex DIN43650 /A )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Circular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CGR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series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= 18mm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contacts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spacing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and 21mm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Housing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Height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version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58373" name="Rettangolo 7"/>
          <p:cNvSpPr>
            <a:spLocks noChangeArrowheads="1"/>
          </p:cNvSpPr>
          <p:nvPr/>
        </p:nvSpPr>
        <p:spPr bwMode="auto">
          <a:xfrm>
            <a:off x="1163638" y="2108200"/>
            <a:ext cx="48577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3 poles + earth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90° cable exit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PVC and PUR cable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Without electronic components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electronic components: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 Circuits available include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LED Only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Varistor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Diode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Half and Full bridge rectifier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12, 24, 115 &amp; 230 volt applications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Without profilate gasket</a:t>
            </a:r>
          </a:p>
        </p:txBody>
      </p:sp>
      <p:sp>
        <p:nvSpPr>
          <p:cNvPr id="23" name="Rettangolo arrotondato 22"/>
          <p:cNvSpPr/>
          <p:nvPr/>
        </p:nvSpPr>
        <p:spPr>
          <a:xfrm>
            <a:off x="5214942" y="4849404"/>
            <a:ext cx="3447264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1" name="Immagine 10" descr="CGRN03000B0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4986338"/>
            <a:ext cx="25923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 descr="ne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4124325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1268413"/>
            <a:ext cx="7200900" cy="865187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EN 175301-803-B/ISO 6952  (ex DIN43650 /B )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square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    M1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series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= 11mm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contacts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spacing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Field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attachable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59397" name="Rettangolo 7"/>
          <p:cNvSpPr>
            <a:spLocks noChangeArrowheads="1"/>
          </p:cNvSpPr>
          <p:nvPr/>
        </p:nvSpPr>
        <p:spPr bwMode="auto">
          <a:xfrm>
            <a:off x="1163638" y="2565400"/>
            <a:ext cx="48577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Without electronic components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electronic components: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  Circuits available include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LED Only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Varistor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Diode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Half and Full bridge rectifier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12, 24, 115 &amp; 230 volt applications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3635896" y="4849404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611560" y="4849404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6580235" y="4849404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5356" y="4941168"/>
            <a:ext cx="1809293" cy="1723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9" name="Rettangolo arrotondato 18"/>
          <p:cNvSpPr/>
          <p:nvPr/>
        </p:nvSpPr>
        <p:spPr>
          <a:xfrm>
            <a:off x="6588224" y="2782497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1" name="Picture 2" descr="\\Server\documenti\Mira\Disegni\M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7404" y="2854969"/>
            <a:ext cx="1202747" cy="1798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Immagine 13" descr="M1TS2DL1_24V (2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5072063"/>
            <a:ext cx="172402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M1GS2000_pressacavo fior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5056188"/>
            <a:ext cx="1928812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107950" y="1125538"/>
            <a:ext cx="9036050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EN175301-803-B/ISO 6952 (ex DIN43650 /B )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rectangular</a:t>
            </a: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b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CM1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series</a:t>
            </a: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=  11mm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contacts</a:t>
            </a: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spacing</a:t>
            </a:r>
            <a:b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            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With</a:t>
            </a: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moulded</a:t>
            </a: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</a:p>
        </p:txBody>
      </p:sp>
      <p:sp>
        <p:nvSpPr>
          <p:cNvPr id="12293" name="Rettangolo 7"/>
          <p:cNvSpPr>
            <a:spLocks noChangeArrowheads="1"/>
          </p:cNvSpPr>
          <p:nvPr/>
        </p:nvSpPr>
        <p:spPr bwMode="auto">
          <a:xfrm>
            <a:off x="1163638" y="1976438"/>
            <a:ext cx="4857750" cy="24923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200" i="1" dirty="0">
                <a:latin typeface="BankGothic Lt BT" pitchFamily="34" charset="0"/>
                <a:cs typeface="Arial" pitchFamily="34" charset="0"/>
              </a:rPr>
              <a:t> 2 poles + earth 6h, 12h </a:t>
            </a:r>
            <a:r>
              <a:rPr lang="en-US" sz="1200" i="1" dirty="0">
                <a:solidFill>
                  <a:srgbClr val="FFFF00"/>
                </a:solidFill>
                <a:latin typeface="BankGothic Lt BT" pitchFamily="34" charset="0"/>
                <a:cs typeface="Arial" pitchFamily="34" charset="0"/>
              </a:rPr>
              <a:t>or 2 poles + double</a:t>
            </a:r>
          </a:p>
          <a:p>
            <a:pPr>
              <a:buClr>
                <a:schemeClr val="bg1"/>
              </a:buClr>
              <a:buSzPct val="125000"/>
              <a:defRPr/>
            </a:pPr>
            <a:r>
              <a:rPr lang="en-US" sz="1200" i="1" dirty="0">
                <a:solidFill>
                  <a:srgbClr val="FFFF00"/>
                </a:solidFill>
                <a:latin typeface="BankGothic Lt BT" pitchFamily="34" charset="0"/>
                <a:cs typeface="Arial" pitchFamily="34" charset="0"/>
              </a:rPr>
              <a:t>   earth 6/12h (New version available)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200" i="1" dirty="0">
                <a:latin typeface="BankGothic Lt BT" pitchFamily="34" charset="0"/>
                <a:cs typeface="Arial" pitchFamily="34" charset="0"/>
              </a:rPr>
              <a:t> With 90° and 180° cable exit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200" i="1" dirty="0">
                <a:latin typeface="BankGothic Lt BT" pitchFamily="34" charset="0"/>
                <a:cs typeface="Arial" pitchFamily="34" charset="0"/>
              </a:rPr>
              <a:t> PVC and PUR cable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200" i="1" dirty="0">
                <a:latin typeface="BankGothic Lt BT" pitchFamily="34" charset="0"/>
                <a:cs typeface="Arial" pitchFamily="34" charset="0"/>
              </a:rPr>
              <a:t> Available in any length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200" i="1" dirty="0">
                <a:latin typeface="BankGothic Lt BT" pitchFamily="34" charset="0"/>
                <a:cs typeface="Arial" pitchFamily="34" charset="0"/>
              </a:rPr>
              <a:t> Without electronic components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200" i="1" dirty="0">
                <a:latin typeface="BankGothic Lt BT" pitchFamily="34" charset="0"/>
                <a:cs typeface="Arial" pitchFamily="34" charset="0"/>
              </a:rPr>
              <a:t> With electronic components: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200" i="1" dirty="0">
                <a:latin typeface="BankGothic Lt BT" pitchFamily="34" charset="0"/>
                <a:cs typeface="Arial" pitchFamily="34" charset="0"/>
              </a:rPr>
              <a:t>   Circuits available include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200" i="1" dirty="0">
                <a:latin typeface="BankGothic Lt BT" pitchFamily="34" charset="0"/>
                <a:cs typeface="Arial" pitchFamily="34" charset="0"/>
              </a:rPr>
              <a:t>- LED Only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200" i="1" dirty="0">
                <a:latin typeface="BankGothic Lt BT" pitchFamily="34" charset="0"/>
                <a:cs typeface="Arial" pitchFamily="34" charset="0"/>
              </a:rPr>
              <a:t>- </a:t>
            </a:r>
            <a:r>
              <a:rPr lang="en-US" sz="1200" i="1" dirty="0" err="1">
                <a:latin typeface="BankGothic Lt BT" pitchFamily="34" charset="0"/>
                <a:cs typeface="Arial" pitchFamily="34" charset="0"/>
              </a:rPr>
              <a:t>Varistor</a:t>
            </a:r>
            <a:r>
              <a:rPr lang="en-US" sz="1200" i="1" dirty="0">
                <a:latin typeface="BankGothic Lt BT" pitchFamily="34" charset="0"/>
                <a:cs typeface="Arial" pitchFamily="34" charset="0"/>
              </a:rPr>
              <a:t> &amp; LED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200" i="1" dirty="0">
                <a:latin typeface="BankGothic Lt BT" pitchFamily="34" charset="0"/>
                <a:cs typeface="Arial" pitchFamily="34" charset="0"/>
              </a:rPr>
              <a:t>- Diode &amp; LED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200" i="1" dirty="0">
                <a:latin typeface="BankGothic Lt BT" pitchFamily="34" charset="0"/>
                <a:cs typeface="Arial" pitchFamily="34" charset="0"/>
              </a:rPr>
              <a:t>- Half and Full bridge rectifier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200" i="1" dirty="0">
                <a:latin typeface="BankGothic Lt BT" pitchFamily="34" charset="0"/>
                <a:cs typeface="Arial" pitchFamily="34" charset="0"/>
              </a:rPr>
              <a:t> For 12, 24, 115 &amp; 230 volt applications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6876256" y="3971923"/>
            <a:ext cx="2016224" cy="266604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6588224" y="1988840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2246" name="Immagine 19" descr="CM1BN02000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4279900"/>
            <a:ext cx="129222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arrotondato 15"/>
          <p:cNvSpPr/>
          <p:nvPr/>
        </p:nvSpPr>
        <p:spPr>
          <a:xfrm>
            <a:off x="3787892" y="4663301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744587" y="4663301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1" name="Immagine 20" descr="CM2N02000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957763"/>
            <a:ext cx="21431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 descr="CM1N02DL2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4929188"/>
            <a:ext cx="21431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 descr="CM1N02000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2643188"/>
            <a:ext cx="2016125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 descr="ne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1428750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 descr="ne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786188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0" y="1339850"/>
            <a:ext cx="8964613" cy="865188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EN 175301-803-B/ISO 6952  (ex DIN43650 /B )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square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    M2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series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= 10mm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contacts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spacing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Field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attachable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61445" name="Rettangolo 7"/>
          <p:cNvSpPr>
            <a:spLocks noChangeArrowheads="1"/>
          </p:cNvSpPr>
          <p:nvPr/>
        </p:nvSpPr>
        <p:spPr bwMode="auto">
          <a:xfrm>
            <a:off x="1163638" y="2492375"/>
            <a:ext cx="48577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Without electronic components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electronic components: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  Circuits available include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LED Only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Varistor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Diode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Half and Full bridge rectifier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12, 24, 115 &amp; 230 volt applications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4850342" y="4643446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1826006" y="4643446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2" name="Immagine 11" descr="M1TS2DL1_24V (2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4865688"/>
            <a:ext cx="17240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 descr="M1GS2000_pressacavo fio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849813"/>
            <a:ext cx="192881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0" y="1268413"/>
            <a:ext cx="9251950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EN175301-803-B/ISO 6952 (ex DIN43650 /B )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rectangular</a:t>
            </a: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b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             CM2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series</a:t>
            </a: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=  10mm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contacts</a:t>
            </a: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spacing</a:t>
            </a: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With</a:t>
            </a: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moulded</a:t>
            </a: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r>
              <a:rPr lang="it-IT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</a:p>
        </p:txBody>
      </p:sp>
      <p:sp>
        <p:nvSpPr>
          <p:cNvPr id="62469" name="Rettangolo 7"/>
          <p:cNvSpPr>
            <a:spLocks noChangeArrowheads="1"/>
          </p:cNvSpPr>
          <p:nvPr/>
        </p:nvSpPr>
        <p:spPr bwMode="auto">
          <a:xfrm>
            <a:off x="1163638" y="1989138"/>
            <a:ext cx="48577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2 poles + earth 6h, 12h</a:t>
            </a:r>
            <a:endParaRPr lang="en-US" altLang="it-IT" sz="1400" i="1">
              <a:solidFill>
                <a:srgbClr val="FFFF00"/>
              </a:solidFill>
              <a:latin typeface="BankGothic Lt BT" pitchFamily="34" charset="0"/>
            </a:endParaRP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90° and 180° cable exit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PVC and PUR cable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Available in any length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Without electronic components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electronic components: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  Circuits available include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LED Only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Varistor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Diode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Half and Full bridge rectifier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12, 24, 115 &amp; 230 volt applications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4788024" y="4849404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1744719" y="4849404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" name="Immagine 9" descr="CM2N02000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5143500"/>
            <a:ext cx="21431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 descr="CM1N02DL2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5114925"/>
            <a:ext cx="21431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0" y="1195388"/>
            <a:ext cx="9144000" cy="865187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MICRO-EN 175301-803 C  (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exDIN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43650 – C )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square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P1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series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= 8mm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contacts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spacing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63493" name="Rettangolo 7"/>
          <p:cNvSpPr>
            <a:spLocks noChangeArrowheads="1"/>
          </p:cNvSpPr>
          <p:nvPr/>
        </p:nvSpPr>
        <p:spPr bwMode="auto">
          <a:xfrm>
            <a:off x="1163638" y="2492375"/>
            <a:ext cx="48577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Without electronic components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electronic components: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  Circuits available include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LED Only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Varistor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Diode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Half and Full bridge rectifier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12, 24, 115 &amp; 230 volt applications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5004048" y="4643446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1979712" y="4643446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" name="Immagine 9" descr="P1TZ2DL1_24V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4865688"/>
            <a:ext cx="14541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 descr="P2NZ20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865688"/>
            <a:ext cx="1571625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899592" y="188640"/>
            <a:ext cx="7268528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defRPr/>
            </a:pPr>
            <a:r>
              <a:rPr lang="it-IT" sz="4000" b="1" dirty="0">
                <a:solidFill>
                  <a:srgbClr val="C00000"/>
                </a:solidFill>
                <a:latin typeface="BankGothic Lt BT" pitchFamily="34" charset="0"/>
              </a:rPr>
              <a:t>ATEX 94/9/CE APPROVED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323529" y="1007285"/>
            <a:ext cx="8496944" cy="5590067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65000"/>
                </a:schemeClr>
              </a:gs>
              <a:gs pos="0">
                <a:schemeClr val="bg1">
                  <a:lumMod val="50000"/>
                  <a:lumOff val="50000"/>
                </a:schemeClr>
              </a:gs>
              <a:gs pos="46000">
                <a:schemeClr val="bg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it-IT" sz="1600" b="1" i="1" u="sng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General</a:t>
            </a:r>
            <a:r>
              <a:rPr lang="it-IT" sz="1600" b="1" i="1" u="sng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 information</a:t>
            </a:r>
          </a:p>
          <a:p>
            <a:pPr algn="ctr" eaLnBrk="0" hangingPunct="0">
              <a:defRPr/>
            </a:pPr>
            <a:endParaRPr lang="it-IT" sz="1600" b="1" i="1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- Report </a:t>
            </a:r>
            <a:r>
              <a:rPr lang="it-IT" sz="1600" b="1" i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n°</a:t>
            </a: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: </a:t>
            </a:r>
            <a:r>
              <a:rPr lang="fr-FR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13/2062-AET 1162</a:t>
            </a:r>
          </a:p>
          <a:p>
            <a:pPr algn="ctr" eaLnBrk="0" hangingPunct="0">
              <a:defRPr/>
            </a:pP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- Date </a:t>
            </a:r>
            <a:r>
              <a:rPr lang="it-IT" sz="1600" b="1" i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of</a:t>
            </a: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 report: </a:t>
            </a:r>
            <a:r>
              <a:rPr lang="it-IT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30.10.2013</a:t>
            </a:r>
          </a:p>
          <a:p>
            <a:pPr algn="ctr" eaLnBrk="0" hangingPunct="0">
              <a:defRPr/>
            </a:pP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- </a:t>
            </a:r>
            <a:r>
              <a:rPr lang="it-IT" sz="1600" b="1" i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Prepared</a:t>
            </a: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 </a:t>
            </a:r>
            <a:r>
              <a:rPr lang="it-IT" sz="1600" b="1" i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by</a:t>
            </a: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: </a:t>
            </a:r>
            <a:r>
              <a:rPr lang="nn-NO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Ing. Giuseppe Terzaghi, CEC – consorzio europeo certificazione S.C.A.R.L.</a:t>
            </a:r>
          </a:p>
          <a:p>
            <a:pPr algn="ctr" eaLnBrk="0" hangingPunct="0">
              <a:defRPr/>
            </a:pP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- </a:t>
            </a:r>
            <a:r>
              <a:rPr lang="it-IT" sz="1600" b="1" i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Main</a:t>
            </a: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 </a:t>
            </a:r>
            <a:r>
              <a:rPr lang="it-IT" sz="1600" b="1" i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reference</a:t>
            </a: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 </a:t>
            </a:r>
            <a:r>
              <a:rPr lang="it-IT" sz="1600" b="1" i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norm</a:t>
            </a: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: </a:t>
            </a:r>
            <a:r>
              <a:rPr lang="it-IT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ATEX 94/9/CE</a:t>
            </a:r>
          </a:p>
          <a:p>
            <a:pPr algn="ctr" eaLnBrk="0" hangingPunct="0">
              <a:defRPr/>
            </a:pP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- </a:t>
            </a:r>
            <a:r>
              <a:rPr lang="it-IT" sz="1600" b="1" i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Equipment</a:t>
            </a: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 under test: </a:t>
            </a:r>
            <a:r>
              <a:rPr lang="it-IT" sz="16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connectors</a:t>
            </a:r>
            <a:r>
              <a:rPr lang="it-IT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 </a:t>
            </a:r>
            <a:r>
              <a:rPr lang="it-IT" sz="16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for</a:t>
            </a:r>
            <a:r>
              <a:rPr lang="it-IT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 </a:t>
            </a:r>
            <a:r>
              <a:rPr lang="it-IT" sz="16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electric</a:t>
            </a:r>
            <a:r>
              <a:rPr lang="it-IT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 </a:t>
            </a:r>
            <a:r>
              <a:rPr lang="it-IT" sz="16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valves</a:t>
            </a:r>
            <a:endParaRPr lang="it-IT" sz="1600" dirty="0">
              <a:solidFill>
                <a:schemeClr val="bg1">
                  <a:lumMod val="85000"/>
                  <a:lumOff val="15000"/>
                </a:schemeClr>
              </a:solidFill>
              <a:latin typeface="BankGothic Lt BT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- </a:t>
            </a:r>
            <a:r>
              <a:rPr lang="it-IT" sz="1600" b="1" i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Manufacturer</a:t>
            </a: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: </a:t>
            </a:r>
            <a:r>
              <a:rPr lang="it-IT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HTP S.r.l.</a:t>
            </a:r>
          </a:p>
          <a:p>
            <a:pPr algn="ctr" eaLnBrk="0" hangingPunct="0">
              <a:defRPr/>
            </a:pPr>
            <a:r>
              <a:rPr lang="en-US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- Applicant’s name and address: </a:t>
            </a:r>
            <a:r>
              <a:rPr lang="it-IT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HTP S.r.l. -  Via Lesina, 45</a:t>
            </a:r>
          </a:p>
          <a:p>
            <a:pPr algn="ctr" eaLnBrk="0" hangingPunct="0">
              <a:defRPr/>
            </a:pPr>
            <a:r>
              <a:rPr lang="it-IT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24030 – Brembate di Sopra (BG) - Italy</a:t>
            </a:r>
          </a:p>
          <a:p>
            <a:pPr algn="ctr" eaLnBrk="0" hangingPunct="0">
              <a:buFontTx/>
              <a:buChar char="-"/>
              <a:defRPr/>
            </a:pPr>
            <a:r>
              <a:rPr lang="it-IT" sz="1600" b="1" i="1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Type</a:t>
            </a:r>
            <a:r>
              <a:rPr lang="it-IT" sz="1600" b="1" i="1" dirty="0">
                <a:solidFill>
                  <a:schemeClr val="bg1">
                    <a:lumMod val="65000"/>
                    <a:lumOff val="35000"/>
                  </a:schemeClr>
                </a:solidFill>
                <a:latin typeface="BankGothic Lt BT" pitchFamily="34" charset="0"/>
                <a:cs typeface="Arial" charset="0"/>
              </a:rPr>
              <a:t>: </a:t>
            </a:r>
            <a:r>
              <a:rPr lang="it-IT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DIN 43650 – A (G1+G2), DIN 43650 – B (M1+M2),</a:t>
            </a:r>
          </a:p>
          <a:p>
            <a:pPr algn="ctr" eaLnBrk="0" hangingPunct="0">
              <a:defRPr/>
            </a:pPr>
            <a:r>
              <a:rPr lang="it-IT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DIN 43650 – C (P1+P2), M8 </a:t>
            </a:r>
            <a:r>
              <a:rPr lang="it-IT" sz="16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field</a:t>
            </a:r>
            <a:r>
              <a:rPr lang="it-IT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 </a:t>
            </a:r>
            <a:r>
              <a:rPr lang="it-IT" sz="16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attachable</a:t>
            </a:r>
            <a:r>
              <a:rPr lang="it-IT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 3/4 </a:t>
            </a:r>
            <a:r>
              <a:rPr lang="it-IT" sz="16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poles</a:t>
            </a:r>
            <a:endParaRPr lang="it-IT" sz="1600" dirty="0">
              <a:solidFill>
                <a:schemeClr val="bg1">
                  <a:lumMod val="85000"/>
                  <a:lumOff val="15000"/>
                </a:schemeClr>
              </a:solidFill>
              <a:latin typeface="BankGothic Lt BT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it-IT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M12 </a:t>
            </a:r>
            <a:r>
              <a:rPr lang="it-IT" sz="16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field</a:t>
            </a:r>
            <a:r>
              <a:rPr lang="it-IT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 </a:t>
            </a:r>
            <a:r>
              <a:rPr lang="it-IT" sz="16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attachable</a:t>
            </a:r>
            <a:r>
              <a:rPr lang="it-IT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 3/4/5/8/12 </a:t>
            </a:r>
            <a:r>
              <a:rPr lang="it-IT" sz="16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ankGothic Lt BT" pitchFamily="34" charset="0"/>
                <a:cs typeface="Arial" charset="0"/>
              </a:rPr>
              <a:t>poles</a:t>
            </a:r>
            <a:endParaRPr lang="it-IT" sz="1600" dirty="0">
              <a:solidFill>
                <a:schemeClr val="bg1">
                  <a:lumMod val="85000"/>
                  <a:lumOff val="15000"/>
                </a:schemeClr>
              </a:solidFill>
              <a:latin typeface="BankGothic Lt BT" pitchFamily="34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863" y="1193800"/>
            <a:ext cx="1120775" cy="958850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0" y="1123950"/>
            <a:ext cx="91440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MICRO-EN 175301-803 C (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exDIN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43650 – C )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square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CP1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series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= 8mm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contacts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spacing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64517" name="Rettangolo 7"/>
          <p:cNvSpPr>
            <a:spLocks noChangeArrowheads="1"/>
          </p:cNvSpPr>
          <p:nvPr/>
        </p:nvSpPr>
        <p:spPr bwMode="auto">
          <a:xfrm>
            <a:off x="1163638" y="1844675"/>
            <a:ext cx="48577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2 poles + earth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90° and 180° cable exit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PVC and PUR cable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Available in any length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Without electronic components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electronic components: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  Circuits available include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LED Only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Varistor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Diode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Half and Full bridge rectifier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12, 24, 115 &amp; 230 volt applications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6660232" y="3890626"/>
            <a:ext cx="2304256" cy="266604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3" name="Immagine 12" descr="CP2CN02000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4357688"/>
            <a:ext cx="93980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arrotondato 13"/>
          <p:cNvSpPr/>
          <p:nvPr/>
        </p:nvSpPr>
        <p:spPr>
          <a:xfrm>
            <a:off x="3563888" y="4662958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520583" y="4662958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8" name="Immagine 17" descr="CP1N02DL1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929188"/>
            <a:ext cx="2043113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 descr="CP1N02000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929188"/>
            <a:ext cx="209867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 descr="new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786188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34925" y="1268413"/>
            <a:ext cx="9109075" cy="865187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MICRO-EN 175301-803 C  (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exDIN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43650 – C )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square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P2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series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= 9,4mm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contacts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spacing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65541" name="Rettangolo 7"/>
          <p:cNvSpPr>
            <a:spLocks noChangeArrowheads="1"/>
          </p:cNvSpPr>
          <p:nvPr/>
        </p:nvSpPr>
        <p:spPr bwMode="auto">
          <a:xfrm>
            <a:off x="1163638" y="2476500"/>
            <a:ext cx="48577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Without electronic components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electronic components: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  Circuits available include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LED Only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Varistor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Diode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Half and Full bridge rectifier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12, 24, 115 &amp; 230 volt applications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5004048" y="4643446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1979712" y="4643446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2" name="Immagine 11" descr="P1TZ2DL1_24V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4865688"/>
            <a:ext cx="14541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 descr="P2NZ20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865688"/>
            <a:ext cx="1571625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0" y="1123950"/>
            <a:ext cx="91440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MICRO-EN 175301-803 C (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exDIN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43650 – C )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square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</a:t>
            </a:r>
            <a:b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</a:b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CP2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series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= 9,4mm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contacts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spacing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66565" name="Rettangolo 7"/>
          <p:cNvSpPr>
            <a:spLocks noChangeArrowheads="1"/>
          </p:cNvSpPr>
          <p:nvPr/>
        </p:nvSpPr>
        <p:spPr bwMode="auto">
          <a:xfrm>
            <a:off x="1163638" y="1844675"/>
            <a:ext cx="48577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2 poles + earth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90° and 180° cable exit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PVC and PUR cable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Available in any length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Without electronic components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electronic components: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  Circuits available include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LED Only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Varistor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Diode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Half and Full bridge rectifier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12, 24, 115 &amp; 230 volt applications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7323312" y="2000240"/>
            <a:ext cx="1463530" cy="242889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3563888" y="4662958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520583" y="4662958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1" name="Immagine 20" descr="CP2CN02000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2109788"/>
            <a:ext cx="10223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tangolo arrotondato 18"/>
          <p:cNvSpPr/>
          <p:nvPr/>
        </p:nvSpPr>
        <p:spPr>
          <a:xfrm>
            <a:off x="6572264" y="4643446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2" name="Immagine 21" descr="CBP2N02000A0110-S-PN_Vist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5000625"/>
            <a:ext cx="17240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 descr="CP1N02DL1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929188"/>
            <a:ext cx="2043113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 descr="CP1N02000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929188"/>
            <a:ext cx="209867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 descr="ne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714500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ne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4071938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1052513"/>
            <a:ext cx="7200900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Adapters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DIN 43650 to M12 male</a:t>
            </a:r>
          </a:p>
        </p:txBody>
      </p:sp>
      <p:sp>
        <p:nvSpPr>
          <p:cNvPr id="12293" name="Rettangolo 7"/>
          <p:cNvSpPr>
            <a:spLocks noChangeArrowheads="1"/>
          </p:cNvSpPr>
          <p:nvPr/>
        </p:nvSpPr>
        <p:spPr bwMode="auto">
          <a:xfrm>
            <a:off x="1163638" y="2046288"/>
            <a:ext cx="4857750" cy="22463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it-IT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en-US" sz="1400" i="1" dirty="0">
                <a:latin typeface="BankGothic Lt BT" pitchFamily="34" charset="0"/>
                <a:cs typeface="Arial" pitchFamily="34" charset="0"/>
              </a:rPr>
              <a:t>Without electronic components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 With electronic components: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   Circuits available include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- Without components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- LED Only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- </a:t>
            </a:r>
            <a:r>
              <a:rPr lang="en-US" sz="1400" i="1" dirty="0" err="1">
                <a:latin typeface="BankGothic Lt BT" pitchFamily="34" charset="0"/>
                <a:cs typeface="Arial" pitchFamily="34" charset="0"/>
              </a:rPr>
              <a:t>Varistor</a:t>
            </a:r>
            <a:r>
              <a:rPr lang="en-US" sz="1400" i="1" dirty="0">
                <a:latin typeface="BankGothic Lt BT" pitchFamily="34" charset="0"/>
                <a:cs typeface="Arial" pitchFamily="34" charset="0"/>
              </a:rPr>
              <a:t> &amp; LED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- Diode &amp; LED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 For 24, 115 &amp; 230 volt applications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it-IT" sz="1400" i="1" dirty="0"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1400" i="1" dirty="0" err="1">
                <a:latin typeface="BankGothic Lt BT" pitchFamily="34" charset="0"/>
                <a:cs typeface="Arial" pitchFamily="34" charset="0"/>
              </a:rPr>
              <a:t>Available</a:t>
            </a:r>
            <a:r>
              <a:rPr lang="it-IT" sz="1400" i="1" dirty="0">
                <a:latin typeface="BankGothic Lt BT" pitchFamily="34" charset="0"/>
                <a:cs typeface="Arial" pitchFamily="34" charset="0"/>
              </a:rPr>
              <a:t> in </a:t>
            </a:r>
            <a:r>
              <a:rPr lang="it-IT" sz="1400" i="1" dirty="0" err="1">
                <a:latin typeface="BankGothic Lt BT" pitchFamily="34" charset="0"/>
                <a:cs typeface="Arial" pitchFamily="34" charset="0"/>
              </a:rPr>
              <a:t>form</a:t>
            </a:r>
            <a:r>
              <a:rPr lang="it-IT" sz="1400" i="1" dirty="0">
                <a:latin typeface="BankGothic Lt BT" pitchFamily="34" charset="0"/>
                <a:cs typeface="Arial" pitchFamily="34" charset="0"/>
              </a:rPr>
              <a:t> A, B and C.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it-IT" sz="1400" i="1" dirty="0"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1400" i="1" dirty="0" err="1">
                <a:latin typeface="BankGothic Lt BT" pitchFamily="34" charset="0"/>
                <a:cs typeface="Arial" pitchFamily="34" charset="0"/>
              </a:rPr>
              <a:t>Protection</a:t>
            </a:r>
            <a:r>
              <a:rPr lang="it-IT" sz="1400" i="1" dirty="0"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1400" i="1" dirty="0" err="1">
                <a:latin typeface="BankGothic Lt BT" pitchFamily="34" charset="0"/>
                <a:cs typeface="Arial" pitchFamily="34" charset="0"/>
              </a:rPr>
              <a:t>class</a:t>
            </a:r>
            <a:r>
              <a:rPr lang="it-IT" sz="1400" i="1" dirty="0">
                <a:latin typeface="BankGothic Lt BT" pitchFamily="34" charset="0"/>
                <a:cs typeface="Arial" pitchFamily="34" charset="0"/>
              </a:rPr>
              <a:t>: IP 67 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3419872" y="4849404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520583" y="4849404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6444208" y="4866737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4953000"/>
            <a:ext cx="17684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5070475"/>
            <a:ext cx="1522412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5303838"/>
            <a:ext cx="11334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1052513"/>
            <a:ext cx="7200900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Adapters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DIN 43650 to </a:t>
            </a:r>
            <a:r>
              <a:rPr lang="it-IT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M8 male</a:t>
            </a:r>
          </a:p>
        </p:txBody>
      </p:sp>
      <p:sp>
        <p:nvSpPr>
          <p:cNvPr id="12293" name="Rettangolo 7"/>
          <p:cNvSpPr>
            <a:spLocks noChangeArrowheads="1"/>
          </p:cNvSpPr>
          <p:nvPr/>
        </p:nvSpPr>
        <p:spPr bwMode="auto">
          <a:xfrm>
            <a:off x="1586458" y="1700808"/>
            <a:ext cx="4857750" cy="22463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it-IT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en-US" sz="1400" i="1" dirty="0">
                <a:latin typeface="BankGothic Lt BT" pitchFamily="34" charset="0"/>
                <a:cs typeface="Arial" pitchFamily="34" charset="0"/>
              </a:rPr>
              <a:t>Without electronic components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 With electronic components: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   Circuits available include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- Without components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- LED Only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- </a:t>
            </a:r>
            <a:r>
              <a:rPr lang="en-US" sz="1400" i="1" dirty="0" err="1">
                <a:latin typeface="BankGothic Lt BT" pitchFamily="34" charset="0"/>
                <a:cs typeface="Arial" pitchFamily="34" charset="0"/>
              </a:rPr>
              <a:t>Varistor</a:t>
            </a:r>
            <a:r>
              <a:rPr lang="en-US" sz="1400" i="1" dirty="0">
                <a:latin typeface="BankGothic Lt BT" pitchFamily="34" charset="0"/>
                <a:cs typeface="Arial" pitchFamily="34" charset="0"/>
              </a:rPr>
              <a:t> &amp; LED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- Diode &amp; LED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 For 24, 115 &amp; 230 volt applications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it-IT" sz="1400" i="1" dirty="0"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1400" i="1" dirty="0" err="1">
                <a:latin typeface="BankGothic Lt BT" pitchFamily="34" charset="0"/>
                <a:cs typeface="Arial" pitchFamily="34" charset="0"/>
              </a:rPr>
              <a:t>Available</a:t>
            </a:r>
            <a:r>
              <a:rPr lang="it-IT" sz="1400" i="1" dirty="0">
                <a:latin typeface="BankGothic Lt BT" pitchFamily="34" charset="0"/>
                <a:cs typeface="Arial" pitchFamily="34" charset="0"/>
              </a:rPr>
              <a:t> in </a:t>
            </a:r>
            <a:r>
              <a:rPr lang="it-IT" sz="1400" i="1" dirty="0" err="1">
                <a:latin typeface="BankGothic Lt BT" pitchFamily="34" charset="0"/>
                <a:cs typeface="Arial" pitchFamily="34" charset="0"/>
              </a:rPr>
              <a:t>form</a:t>
            </a:r>
            <a:r>
              <a:rPr lang="it-IT" sz="1400" i="1" dirty="0">
                <a:latin typeface="BankGothic Lt BT" pitchFamily="34" charset="0"/>
                <a:cs typeface="Arial" pitchFamily="34" charset="0"/>
              </a:rPr>
              <a:t> A, B and C.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it-IT" sz="1400" i="1" dirty="0"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1400" i="1" dirty="0" err="1">
                <a:latin typeface="BankGothic Lt BT" pitchFamily="34" charset="0"/>
                <a:cs typeface="Arial" pitchFamily="34" charset="0"/>
              </a:rPr>
              <a:t>Protection</a:t>
            </a:r>
            <a:r>
              <a:rPr lang="it-IT" sz="1400" i="1" dirty="0"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1400" i="1" dirty="0" err="1">
                <a:latin typeface="BankGothic Lt BT" pitchFamily="34" charset="0"/>
                <a:cs typeface="Arial" pitchFamily="34" charset="0"/>
              </a:rPr>
              <a:t>class</a:t>
            </a:r>
            <a:r>
              <a:rPr lang="it-IT" sz="1400" i="1" dirty="0">
                <a:latin typeface="BankGothic Lt BT" pitchFamily="34" charset="0"/>
                <a:cs typeface="Arial" pitchFamily="34" charset="0"/>
              </a:rPr>
              <a:t>: IP 67 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3419872" y="4849404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520583" y="4849404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6444208" y="4866737"/>
            <a:ext cx="2304256" cy="194596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4953000"/>
            <a:ext cx="17684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5070475"/>
            <a:ext cx="1522412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5303838"/>
            <a:ext cx="11334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 descr="new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49" y="2642195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96677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1052513"/>
            <a:ext cx="7200900" cy="360362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Adapters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DIN 43650 to M12 180°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exit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12293" name="Rettangolo 7"/>
          <p:cNvSpPr>
            <a:spLocks noChangeArrowheads="1"/>
          </p:cNvSpPr>
          <p:nvPr/>
        </p:nvSpPr>
        <p:spPr bwMode="auto">
          <a:xfrm>
            <a:off x="1163638" y="1428750"/>
            <a:ext cx="4857750" cy="22463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it-IT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en-US" sz="1400" i="1" dirty="0">
                <a:latin typeface="BankGothic Lt BT" pitchFamily="34" charset="0"/>
                <a:cs typeface="Arial" pitchFamily="34" charset="0"/>
              </a:rPr>
              <a:t>Without electronic components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 With electronic components: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   Circuits available include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- Without components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- LED Only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- </a:t>
            </a:r>
            <a:r>
              <a:rPr lang="en-US" sz="1400" i="1" dirty="0" err="1">
                <a:latin typeface="BankGothic Lt BT" pitchFamily="34" charset="0"/>
                <a:cs typeface="Arial" pitchFamily="34" charset="0"/>
              </a:rPr>
              <a:t>Varistor</a:t>
            </a:r>
            <a:r>
              <a:rPr lang="en-US" sz="1400" i="1" dirty="0">
                <a:latin typeface="BankGothic Lt BT" pitchFamily="34" charset="0"/>
                <a:cs typeface="Arial" pitchFamily="34" charset="0"/>
              </a:rPr>
              <a:t> &amp; LED</a:t>
            </a:r>
          </a:p>
          <a:p>
            <a:pPr lvl="1">
              <a:buClr>
                <a:schemeClr val="tx1"/>
              </a:buClr>
              <a:buSzPct val="90000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- Diode &amp; LED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1400" i="1" dirty="0">
                <a:latin typeface="BankGothic Lt BT" pitchFamily="34" charset="0"/>
                <a:cs typeface="Arial" pitchFamily="34" charset="0"/>
              </a:rPr>
              <a:t> For 24, 115 &amp; 230 volt applications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it-IT" sz="1400" i="1" dirty="0"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1400" i="1" dirty="0" err="1">
                <a:latin typeface="BankGothic Lt BT" pitchFamily="34" charset="0"/>
                <a:cs typeface="Arial" pitchFamily="34" charset="0"/>
              </a:rPr>
              <a:t>Available</a:t>
            </a:r>
            <a:r>
              <a:rPr lang="it-IT" sz="1400" i="1" dirty="0">
                <a:latin typeface="BankGothic Lt BT" pitchFamily="34" charset="0"/>
                <a:cs typeface="Arial" pitchFamily="34" charset="0"/>
              </a:rPr>
              <a:t> in </a:t>
            </a:r>
            <a:r>
              <a:rPr lang="it-IT" sz="1400" i="1" dirty="0" err="1">
                <a:latin typeface="BankGothic Lt BT" pitchFamily="34" charset="0"/>
                <a:cs typeface="Arial" pitchFamily="34" charset="0"/>
              </a:rPr>
              <a:t>form</a:t>
            </a:r>
            <a:r>
              <a:rPr lang="it-IT" sz="1400" i="1" dirty="0">
                <a:latin typeface="BankGothic Lt BT" pitchFamily="34" charset="0"/>
                <a:cs typeface="Arial" pitchFamily="34" charset="0"/>
              </a:rPr>
              <a:t> A.</a:t>
            </a:r>
          </a:p>
          <a:p>
            <a:pPr marL="285750" indent="-285750">
              <a:buClr>
                <a:schemeClr val="tx1"/>
              </a:buClr>
              <a:buSzPct val="125000"/>
              <a:buFont typeface="Wingdings" pitchFamily="2" charset="2"/>
              <a:buChar char="§"/>
              <a:defRPr/>
            </a:pPr>
            <a:r>
              <a:rPr lang="it-IT" sz="1400" i="1" dirty="0"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1400" i="1" dirty="0" err="1">
                <a:latin typeface="BankGothic Lt BT" pitchFamily="34" charset="0"/>
                <a:cs typeface="Arial" pitchFamily="34" charset="0"/>
              </a:rPr>
              <a:t>Protection</a:t>
            </a:r>
            <a:r>
              <a:rPr lang="it-IT" sz="1400" i="1" dirty="0"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1400" i="1" dirty="0" err="1">
                <a:latin typeface="BankGothic Lt BT" pitchFamily="34" charset="0"/>
                <a:cs typeface="Arial" pitchFamily="34" charset="0"/>
              </a:rPr>
              <a:t>class</a:t>
            </a:r>
            <a:r>
              <a:rPr lang="it-IT" sz="1400" i="1" dirty="0">
                <a:latin typeface="BankGothic Lt BT" pitchFamily="34" charset="0"/>
                <a:cs typeface="Arial" pitchFamily="34" charset="0"/>
              </a:rPr>
              <a:t>: IP 67 </a:t>
            </a:r>
          </a:p>
        </p:txBody>
      </p:sp>
      <p:sp>
        <p:nvSpPr>
          <p:cNvPr id="23" name="Rettangolo arrotondato 22"/>
          <p:cNvSpPr/>
          <p:nvPr/>
        </p:nvSpPr>
        <p:spPr>
          <a:xfrm>
            <a:off x="1214414" y="3746337"/>
            <a:ext cx="3007876" cy="2540183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4875992" y="3758470"/>
            <a:ext cx="3007876" cy="251780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4067175"/>
            <a:ext cx="276066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4060825"/>
            <a:ext cx="27686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2" name="Rettangolo 7"/>
          <p:cNvSpPr>
            <a:spLocks noChangeArrowheads="1"/>
          </p:cNvSpPr>
          <p:nvPr/>
        </p:nvSpPr>
        <p:spPr bwMode="auto">
          <a:xfrm>
            <a:off x="0" y="6427788"/>
            <a:ext cx="9144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*Adapters are available with other electronic components.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100" i="1">
                <a:solidFill>
                  <a:srgbClr val="FFFFFF"/>
                </a:solidFill>
                <a:latin typeface="Corbel" pitchFamily="34" charset="0"/>
              </a:rPr>
              <a:t>*We produce special adapters in conformity with customers’ needs.</a:t>
            </a:r>
            <a:endParaRPr lang="it-IT" altLang="it-IT" sz="1100" i="1">
              <a:latin typeface="Corbel" pitchFamily="34" charset="0"/>
            </a:endParaRPr>
          </a:p>
        </p:txBody>
      </p:sp>
      <p:pic>
        <p:nvPicPr>
          <p:cNvPr id="11" name="Immagine 10" descr="ne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3673475"/>
            <a:ext cx="1743075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 descr="ne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673475"/>
            <a:ext cx="1743075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1196975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Adapters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DIN 43650  A/B/C  with electronic components</a:t>
            </a:r>
          </a:p>
        </p:txBody>
      </p:sp>
      <p:sp>
        <p:nvSpPr>
          <p:cNvPr id="23" name="Rettangolo arrotondato 22"/>
          <p:cNvSpPr/>
          <p:nvPr/>
        </p:nvSpPr>
        <p:spPr>
          <a:xfrm>
            <a:off x="467544" y="2472918"/>
            <a:ext cx="2395233" cy="2876963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2" y="2649139"/>
            <a:ext cx="21875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arrotondato 15"/>
          <p:cNvSpPr/>
          <p:nvPr/>
        </p:nvSpPr>
        <p:spPr>
          <a:xfrm>
            <a:off x="6372200" y="2499951"/>
            <a:ext cx="2304256" cy="28732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99" y="3140968"/>
            <a:ext cx="123507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arrotondato 8"/>
          <p:cNvSpPr/>
          <p:nvPr/>
        </p:nvSpPr>
        <p:spPr>
          <a:xfrm>
            <a:off x="3614745" y="2474766"/>
            <a:ext cx="2304256" cy="28732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26" name="Picture 2" descr="C:\Users\lorenzo\Desktop\AM1N02VL1B-1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84984"/>
            <a:ext cx="2287731" cy="145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70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971550" y="981075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ATEX </a:t>
            </a:r>
            <a:r>
              <a:rPr lang="it-IT" sz="1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94/9/CE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approved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DIN 43650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1000100" y="1486619"/>
            <a:ext cx="3230510" cy="272819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Rettangolo arrotondato 24"/>
          <p:cNvSpPr/>
          <p:nvPr/>
        </p:nvSpPr>
        <p:spPr>
          <a:xfrm>
            <a:off x="4841952" y="1486619"/>
            <a:ext cx="3230510" cy="272819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Immagine 13" descr="G1NU2000-AT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1636713"/>
            <a:ext cx="2365375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M1NS2000-AT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00225"/>
            <a:ext cx="18573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arrotondato 12"/>
          <p:cNvSpPr/>
          <p:nvPr/>
        </p:nvSpPr>
        <p:spPr>
          <a:xfrm>
            <a:off x="3669071" y="2700929"/>
            <a:ext cx="1752290" cy="93994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6571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857500"/>
            <a:ext cx="80486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2928926" y="3915511"/>
            <a:ext cx="3230510" cy="2728199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2" name="Immagine 11" descr="G1NU2000-ATE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4071938"/>
            <a:ext cx="1997075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 descr="ne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5143500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1196975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UL/CSA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approved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DIN 43650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bases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1356774" y="3643314"/>
            <a:ext cx="1947185" cy="164441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1335623" y="1798206"/>
            <a:ext cx="1938962" cy="1637473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7004412" y="1751372"/>
            <a:ext cx="1752290" cy="93994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00250"/>
            <a:ext cx="1639888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2014538"/>
            <a:ext cx="1155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tangolo arrotondato 23"/>
          <p:cNvSpPr/>
          <p:nvPr/>
        </p:nvSpPr>
        <p:spPr>
          <a:xfrm>
            <a:off x="3428992" y="2643182"/>
            <a:ext cx="1947185" cy="164441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2770188"/>
            <a:ext cx="1506538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787775"/>
            <a:ext cx="17907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tangolo arrotondato 20"/>
          <p:cNvSpPr/>
          <p:nvPr/>
        </p:nvSpPr>
        <p:spPr>
          <a:xfrm>
            <a:off x="5378969" y="5200514"/>
            <a:ext cx="1907675" cy="136146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Rettangolo arrotondato 24"/>
          <p:cNvSpPr/>
          <p:nvPr/>
        </p:nvSpPr>
        <p:spPr>
          <a:xfrm>
            <a:off x="6715140" y="3714752"/>
            <a:ext cx="2000264" cy="135571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7" name="Immagine 26" descr="P1NZ3000-U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5357813"/>
            <a:ext cx="10382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27" descr="P1TZ2L02_pressacavo fiore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57625"/>
            <a:ext cx="180816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1196975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UL/CSA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approved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DIN 43650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bases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7004412" y="1751372"/>
            <a:ext cx="1752290" cy="939945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3736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2014538"/>
            <a:ext cx="1155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arrotondato 14"/>
          <p:cNvSpPr/>
          <p:nvPr/>
        </p:nvSpPr>
        <p:spPr>
          <a:xfrm>
            <a:off x="723106" y="1719631"/>
            <a:ext cx="1419983" cy="119919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2384064" y="1768844"/>
            <a:ext cx="1419983" cy="119919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2427316" y="3140209"/>
            <a:ext cx="1419983" cy="119919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4092583" y="3167441"/>
            <a:ext cx="1419983" cy="119919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928813"/>
            <a:ext cx="1036638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160713"/>
            <a:ext cx="10001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857375"/>
            <a:ext cx="10096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 descr="BGRN02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286125"/>
            <a:ext cx="112553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tangolo arrotondato 24"/>
          <p:cNvSpPr/>
          <p:nvPr/>
        </p:nvSpPr>
        <p:spPr>
          <a:xfrm>
            <a:off x="4192617" y="4687652"/>
            <a:ext cx="1419983" cy="119919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Rettangolo arrotondato 25"/>
          <p:cNvSpPr/>
          <p:nvPr/>
        </p:nvSpPr>
        <p:spPr>
          <a:xfrm>
            <a:off x="5857884" y="4714884"/>
            <a:ext cx="1419983" cy="119919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7" name="Immagine 26" descr="BP1N030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4857750"/>
            <a:ext cx="1062037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28" descr="BP2N020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857750"/>
            <a:ext cx="976312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7307" y="201019"/>
            <a:ext cx="9208163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3200" b="1" dirty="0" err="1">
                <a:solidFill>
                  <a:srgbClr val="C00000"/>
                </a:solidFill>
                <a:latin typeface="BankGothic Lt BT" pitchFamily="34" charset="0"/>
              </a:rPr>
              <a:t>Certification</a:t>
            </a:r>
            <a:r>
              <a:rPr lang="it-IT" sz="3200" b="1" dirty="0">
                <a:solidFill>
                  <a:srgbClr val="C00000"/>
                </a:solidFill>
                <a:latin typeface="BankGothic Lt BT" pitchFamily="34" charset="0"/>
              </a:rPr>
              <a:t> UNI EN ISO 9001:2008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323529" y="1007285"/>
            <a:ext cx="8496944" cy="559006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it-IT" sz="1600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</p:txBody>
      </p:sp>
      <p:pic>
        <p:nvPicPr>
          <p:cNvPr id="7" name="Immagine 6" descr="ISO9001-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285875"/>
            <a:ext cx="1801812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 descr="\\SERVER\Documenti\Marketing\ENRICO\CATALOGO 2015\CATALOGO 2015_low_Pagina_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71563"/>
            <a:ext cx="3605213" cy="5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112395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tabLst>
                <a:tab pos="88900" algn="l"/>
              </a:tabLst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M8 /M12 – DIN 43650 Extension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</a:p>
        </p:txBody>
      </p:sp>
      <p:sp>
        <p:nvSpPr>
          <p:cNvPr id="74757" name="Rettangolo 7"/>
          <p:cNvSpPr>
            <a:spLocks noChangeArrowheads="1"/>
          </p:cNvSpPr>
          <p:nvPr/>
        </p:nvSpPr>
        <p:spPr bwMode="auto">
          <a:xfrm>
            <a:off x="1163638" y="1830388"/>
            <a:ext cx="485775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PVC and PUR cable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Without electronic components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electronic components: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  Circuits available include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Without components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LED Only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Varistor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Diode &amp; LED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24, 115 &amp; 230 volt applications</a:t>
            </a:r>
          </a:p>
        </p:txBody>
      </p:sp>
      <p:sp>
        <p:nvSpPr>
          <p:cNvPr id="23" name="Rettangolo arrotondato 22"/>
          <p:cNvSpPr/>
          <p:nvPr/>
        </p:nvSpPr>
        <p:spPr>
          <a:xfrm>
            <a:off x="489820" y="4381414"/>
            <a:ext cx="7939849" cy="106381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35475"/>
            <a:ext cx="68040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112395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 eaLnBrk="1" hangingPunct="1">
              <a:defRPr/>
            </a:pPr>
            <a:r>
              <a:rPr lang="it-IT" sz="1800" b="1" i="1">
                <a:solidFill>
                  <a:srgbClr val="C00000"/>
                </a:solidFill>
                <a:latin typeface="BankGothic Lt BT" pitchFamily="34" charset="0"/>
              </a:rPr>
              <a:t> </a:t>
            </a:r>
            <a:r>
              <a:rPr lang="it-IT" sz="24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BASES</a:t>
            </a:r>
            <a:br>
              <a:rPr lang="it-IT" sz="1800" b="1" i="1">
                <a:solidFill>
                  <a:srgbClr val="C00000"/>
                </a:solidFill>
                <a:latin typeface="BankGothic Lt BT" pitchFamily="34" charset="0"/>
              </a:rPr>
            </a:br>
            <a:r>
              <a:rPr lang="it-IT" sz="18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Bases for DIN 43650/A 28,4 x 28,4 mm</a:t>
            </a:r>
          </a:p>
        </p:txBody>
      </p:sp>
      <p:sp>
        <p:nvSpPr>
          <p:cNvPr id="75781" name="Rettangolo 7"/>
          <p:cNvSpPr>
            <a:spLocks noChangeArrowheads="1"/>
          </p:cNvSpPr>
          <p:nvPr/>
        </p:nvSpPr>
        <p:spPr bwMode="auto">
          <a:xfrm>
            <a:off x="1404938" y="1844675"/>
            <a:ext cx="4391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Male DIN43650/A connectors 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  18 mm contact spacing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2 and 3 poles + earth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panel and special mounting</a:t>
            </a:r>
          </a:p>
        </p:txBody>
      </p:sp>
      <p:sp>
        <p:nvSpPr>
          <p:cNvPr id="18" name="Rettangolo arrotondato 17"/>
          <p:cNvSpPr/>
          <p:nvPr/>
        </p:nvSpPr>
        <p:spPr>
          <a:xfrm>
            <a:off x="3442148" y="4357286"/>
            <a:ext cx="2353988" cy="201622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6250460" y="4357286"/>
            <a:ext cx="2353988" cy="201622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6228184" y="2148135"/>
            <a:ext cx="2353988" cy="201622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533900"/>
            <a:ext cx="187325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2346325"/>
            <a:ext cx="17859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arrotondato 14"/>
          <p:cNvSpPr/>
          <p:nvPr/>
        </p:nvSpPr>
        <p:spPr>
          <a:xfrm>
            <a:off x="611560" y="4357286"/>
            <a:ext cx="2353988" cy="201622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Immagine 13" descr="BGRN02000-M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429125"/>
            <a:ext cx="15716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 descr="BGRN030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500563"/>
            <a:ext cx="1785937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69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1196975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 eaLnBrk="1" hangingPunct="1">
              <a:defRPr/>
            </a:pPr>
            <a:r>
              <a:rPr lang="it-IT" sz="1800" b="1" i="1">
                <a:solidFill>
                  <a:srgbClr val="C00000"/>
                </a:solidFill>
                <a:latin typeface="BankGothic Lt BT" pitchFamily="34" charset="0"/>
              </a:rPr>
              <a:t> </a:t>
            </a:r>
            <a:r>
              <a:rPr lang="it-IT" sz="24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BASES</a:t>
            </a:r>
            <a:br>
              <a:rPr lang="it-IT" sz="1800" b="1" i="1">
                <a:solidFill>
                  <a:srgbClr val="C00000"/>
                </a:solidFill>
                <a:latin typeface="BankGothic Lt BT" pitchFamily="34" charset="0"/>
              </a:rPr>
            </a:br>
            <a:r>
              <a:rPr lang="it-IT" sz="18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Rectangular bases for DIN 43650/B  25 x 33 mm</a:t>
            </a:r>
          </a:p>
        </p:txBody>
      </p:sp>
      <p:sp>
        <p:nvSpPr>
          <p:cNvPr id="76805" name="Rettangolo 7"/>
          <p:cNvSpPr>
            <a:spLocks noChangeArrowheads="1"/>
          </p:cNvSpPr>
          <p:nvPr/>
        </p:nvSpPr>
        <p:spPr bwMode="auto">
          <a:xfrm>
            <a:off x="1163638" y="2259013"/>
            <a:ext cx="53530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Male DIN43650/B  connectors 11 mm contact spacing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2 poles + earth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panel and special mounting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5093804" y="3471913"/>
            <a:ext cx="2724241" cy="233335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9" name="Immagine 8" descr="BM1N02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643313"/>
            <a:ext cx="202882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390370" y="188640"/>
            <a:ext cx="632096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EN 175301-803 CONNECTORS</a:t>
            </a: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(ex DIN 43650)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1268413"/>
            <a:ext cx="7200900" cy="360362"/>
          </a:xfrm>
        </p:spPr>
        <p:txBody>
          <a:bodyPr lIns="91440" rIns="91440" anchor="t">
            <a:noAutofit/>
          </a:bodyPr>
          <a:lstStyle/>
          <a:p>
            <a:pPr algn="ctr" eaLnBrk="1" hangingPunct="1">
              <a:defRPr/>
            </a:pPr>
            <a:r>
              <a:rPr lang="it-IT" sz="1800" b="1" i="1">
                <a:solidFill>
                  <a:srgbClr val="C00000"/>
                </a:solidFill>
                <a:latin typeface="BankGothic Lt BT" pitchFamily="34" charset="0"/>
              </a:rPr>
              <a:t> </a:t>
            </a:r>
            <a:r>
              <a:rPr lang="it-IT" sz="24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BASES</a:t>
            </a:r>
            <a:br>
              <a:rPr lang="it-IT" sz="1800" b="1" i="1">
                <a:solidFill>
                  <a:srgbClr val="C00000"/>
                </a:solidFill>
                <a:latin typeface="BankGothic Lt BT" pitchFamily="34" charset="0"/>
              </a:rPr>
            </a:br>
            <a:r>
              <a:rPr lang="it-IT" sz="18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Square bases for DIN 43650/C 17 x 17 mm</a:t>
            </a:r>
          </a:p>
        </p:txBody>
      </p:sp>
      <p:sp>
        <p:nvSpPr>
          <p:cNvPr id="77829" name="Rettangolo 7"/>
          <p:cNvSpPr>
            <a:spLocks noChangeArrowheads="1"/>
          </p:cNvSpPr>
          <p:nvPr/>
        </p:nvSpPr>
        <p:spPr bwMode="auto">
          <a:xfrm>
            <a:off x="1163638" y="2187575"/>
            <a:ext cx="67929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Male DIN43650/C connectors 8 mm and 9,4 mm contact spacing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2 and 3 poles + earth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panel and special mounting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1117237" y="3356992"/>
            <a:ext cx="2161835" cy="185164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567113"/>
            <a:ext cx="12827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arrotondato 9"/>
          <p:cNvSpPr/>
          <p:nvPr/>
        </p:nvSpPr>
        <p:spPr>
          <a:xfrm>
            <a:off x="3613303" y="4818495"/>
            <a:ext cx="2110825" cy="180795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6012160" y="3355555"/>
            <a:ext cx="2110825" cy="180795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3" name="Immagine 12" descr="BP1N02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500438"/>
            <a:ext cx="170973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 descr="BP3N03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4929188"/>
            <a:ext cx="1774825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78851" name="Rettangolo 7"/>
          <p:cNvSpPr>
            <a:spLocks noChangeArrowheads="1"/>
          </p:cNvSpPr>
          <p:nvPr/>
        </p:nvSpPr>
        <p:spPr bwMode="auto">
          <a:xfrm>
            <a:off x="900113" y="1400175"/>
            <a:ext cx="4857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tabLst>
                <a:tab pos="176213" algn="l"/>
                <a:tab pos="265113" algn="l"/>
              </a:tabLst>
              <a:defRPr sz="3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tabLst>
                <a:tab pos="176213" algn="l"/>
                <a:tab pos="265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tabLst>
                <a:tab pos="176213" algn="l"/>
                <a:tab pos="2651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tabLst>
                <a:tab pos="176213" algn="l"/>
                <a:tab pos="2651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tabLst>
                <a:tab pos="176213" algn="l"/>
                <a:tab pos="2651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176213" algn="l"/>
                <a:tab pos="2651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176213" algn="l"/>
                <a:tab pos="2651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176213" algn="l"/>
                <a:tab pos="2651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tabLst>
                <a:tab pos="176213" algn="l"/>
                <a:tab pos="2651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Used to multiply outputs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Available in all DIN43650 connector  and M8/M12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PVC and PUR cable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Without electronic components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electronic components: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  Circuits available include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Without components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LED Only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Varistor &amp; LED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it-IT" sz="1400" i="1">
                <a:latin typeface="BankGothic Lt BT" pitchFamily="34" charset="0"/>
              </a:rPr>
              <a:t>- Diode &amp; LED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For 24, 115 &amp; 230 volt applications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5091976" y="2492375"/>
            <a:ext cx="3872511" cy="404436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dirty="0" err="1">
                <a:solidFill>
                  <a:srgbClr val="FFFFFF"/>
                </a:solidFill>
              </a:rPr>
              <a:t>aaaa</a:t>
            </a:r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2673350"/>
            <a:ext cx="3228975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2128652" y="188640"/>
            <a:ext cx="4844403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MULTI-HEAD SPLITTERS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128652" y="188640"/>
            <a:ext cx="484440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MULTI-HEAD SPLITTERS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539552" y="929943"/>
            <a:ext cx="4464496" cy="559540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5220792" y="929942"/>
            <a:ext cx="3923208" cy="559540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792" y="1426659"/>
            <a:ext cx="3816424" cy="460196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3" y="1181454"/>
            <a:ext cx="4041814" cy="5092376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128651" y="188640"/>
            <a:ext cx="4844403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MULTI-HEAD SPLITTERS</a:t>
            </a:r>
          </a:p>
        </p:txBody>
      </p:sp>
      <p:sp>
        <p:nvSpPr>
          <p:cNvPr id="18" name="Rettangolo arrotondato 17"/>
          <p:cNvSpPr/>
          <p:nvPr/>
        </p:nvSpPr>
        <p:spPr>
          <a:xfrm>
            <a:off x="393826" y="785794"/>
            <a:ext cx="3749546" cy="282078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952500"/>
            <a:ext cx="344011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arrotondato 7"/>
          <p:cNvSpPr/>
          <p:nvPr/>
        </p:nvSpPr>
        <p:spPr>
          <a:xfrm>
            <a:off x="4786314" y="785794"/>
            <a:ext cx="3749546" cy="278608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143000"/>
            <a:ext cx="362902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arrotondato 8"/>
          <p:cNvSpPr/>
          <p:nvPr/>
        </p:nvSpPr>
        <p:spPr>
          <a:xfrm>
            <a:off x="2928926" y="3857628"/>
            <a:ext cx="3749546" cy="282078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" name="Immagine 9" descr="Senza titolo-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071938"/>
            <a:ext cx="3551238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76605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038470" y="188640"/>
            <a:ext cx="5024773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MULTI-HEAD DIN IN LINE</a:t>
            </a:r>
          </a:p>
        </p:txBody>
      </p:sp>
      <p:sp>
        <p:nvSpPr>
          <p:cNvPr id="18" name="Rettangolo arrotondato 17"/>
          <p:cNvSpPr/>
          <p:nvPr/>
        </p:nvSpPr>
        <p:spPr>
          <a:xfrm>
            <a:off x="899592" y="836712"/>
            <a:ext cx="2808312" cy="223518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80" y="1123206"/>
            <a:ext cx="2408270" cy="189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ne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157" y="637233"/>
            <a:ext cx="1062621" cy="103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arrotondato 11"/>
          <p:cNvSpPr/>
          <p:nvPr/>
        </p:nvSpPr>
        <p:spPr>
          <a:xfrm>
            <a:off x="605226" y="3882343"/>
            <a:ext cx="3411166" cy="271501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78196"/>
            <a:ext cx="3727980" cy="248532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167015" y="3244334"/>
            <a:ext cx="4809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MULTI-HEAD DIN CHAIN</a:t>
            </a:r>
          </a:p>
        </p:txBody>
      </p:sp>
      <p:sp>
        <p:nvSpPr>
          <p:cNvPr id="14" name="Rettangolo arrotondato 13"/>
          <p:cNvSpPr/>
          <p:nvPr/>
        </p:nvSpPr>
        <p:spPr>
          <a:xfrm>
            <a:off x="5561434" y="885259"/>
            <a:ext cx="2808312" cy="2235188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97862" y="688766"/>
            <a:ext cx="1971687" cy="262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ne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875" y="603899"/>
            <a:ext cx="1062621" cy="103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 descr="ne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173" y="3789040"/>
            <a:ext cx="1062621" cy="103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tangolo arrotondato 19"/>
          <p:cNvSpPr/>
          <p:nvPr/>
        </p:nvSpPr>
        <p:spPr>
          <a:xfrm>
            <a:off x="5130912" y="3882343"/>
            <a:ext cx="3411166" cy="271501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1" name="Immagine 20" descr="ne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859" y="3789040"/>
            <a:ext cx="1062621" cy="103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4" name="Picture 14" descr="\\SERVER\Documenti\Marketing\ENRICO\Nuovi prodotti\IMG_45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90" y="4474900"/>
            <a:ext cx="2967654" cy="197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3031846" y="188640"/>
            <a:ext cx="303801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FUSE HOLDER</a:t>
            </a:r>
          </a:p>
        </p:txBody>
      </p:sp>
      <p:sp>
        <p:nvSpPr>
          <p:cNvPr id="82948" name="Rettangolo 7"/>
          <p:cNvSpPr>
            <a:spLocks noChangeArrowheads="1"/>
          </p:cNvSpPr>
          <p:nvPr/>
        </p:nvSpPr>
        <p:spPr bwMode="auto">
          <a:xfrm>
            <a:off x="1163638" y="1322388"/>
            <a:ext cx="63611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Fuse holder can be supplied with different cable sections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Any length available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Protection class: IP 68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Can be assembly in series as a modular system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971600" y="4293096"/>
            <a:ext cx="3478977" cy="233335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384675"/>
            <a:ext cx="297815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arrotondato 11"/>
          <p:cNvSpPr/>
          <p:nvPr/>
        </p:nvSpPr>
        <p:spPr>
          <a:xfrm>
            <a:off x="5107033" y="3126420"/>
            <a:ext cx="3478977" cy="233335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213100"/>
            <a:ext cx="282733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972378" y="188640"/>
            <a:ext cx="715696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METRIPAK MOULDED CONNECTORS</a:t>
            </a:r>
          </a:p>
        </p:txBody>
      </p:sp>
      <p:sp>
        <p:nvSpPr>
          <p:cNvPr id="83972" name="Rettangolo 7"/>
          <p:cNvSpPr>
            <a:spLocks noChangeArrowheads="1"/>
          </p:cNvSpPr>
          <p:nvPr/>
        </p:nvSpPr>
        <p:spPr bwMode="auto">
          <a:xfrm>
            <a:off x="1163638" y="1268413"/>
            <a:ext cx="48577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3 poles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Protection class: IP 68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971600" y="3500438"/>
            <a:ext cx="3478977" cy="164307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4981455" y="3500438"/>
            <a:ext cx="3478977" cy="158474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1" name="Immagine 10" descr="AUTOMOTIVEMETRIPACK M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571875"/>
            <a:ext cx="14033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 descr="C8661552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2688">
            <a:off x="1463675" y="3876675"/>
            <a:ext cx="2428875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1" name="Rettangolo arrotondato 10"/>
          <p:cNvSpPr/>
          <p:nvPr/>
        </p:nvSpPr>
        <p:spPr>
          <a:xfrm>
            <a:off x="1440727" y="1007285"/>
            <a:ext cx="6083601" cy="4509947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65000"/>
                </a:schemeClr>
              </a:gs>
              <a:gs pos="0">
                <a:schemeClr val="bg1">
                  <a:lumMod val="50000"/>
                  <a:lumOff val="50000"/>
                </a:schemeClr>
              </a:gs>
              <a:gs pos="46000">
                <a:schemeClr val="bg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buFont typeface="Wingdings" pitchFamily="2" charset="2"/>
              <a:buChar char="§"/>
              <a:defRPr/>
            </a:pPr>
            <a:r>
              <a:rPr lang="en-US" sz="12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M8//M9/M12/M23 circular connectors are normally used with</a:t>
            </a:r>
          </a:p>
          <a:p>
            <a:pPr algn="just">
              <a:defRPr/>
            </a:pPr>
            <a:r>
              <a:rPr lang="en-US" sz="12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 sensors and can also be used to implement a flexible I/O or</a:t>
            </a:r>
          </a:p>
          <a:p>
            <a:pPr algn="just">
              <a:defRPr/>
            </a:pPr>
            <a:r>
              <a:rPr lang="en-US" sz="12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 field bus connection on the circuit board</a:t>
            </a:r>
          </a:p>
          <a:p>
            <a:pPr algn="just">
              <a:buFont typeface="Wingdings" pitchFamily="2" charset="2"/>
              <a:buChar char="§"/>
              <a:defRPr/>
            </a:pPr>
            <a:endParaRPr lang="en-US" sz="1200" b="1" i="1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§"/>
              <a:defRPr/>
            </a:pPr>
            <a:r>
              <a:rPr lang="en-US" sz="12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With the modular design concept, connectors are available </a:t>
            </a:r>
          </a:p>
          <a:p>
            <a:pPr algn="just">
              <a:defRPr/>
            </a:pPr>
            <a:r>
              <a:rPr lang="en-US" sz="12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 in different versions, e.g.: 2-, 3-, 4-, 5-, 8-, 12- pin for M12</a:t>
            </a:r>
          </a:p>
          <a:p>
            <a:pPr algn="just">
              <a:defRPr/>
            </a:pPr>
            <a:r>
              <a:rPr lang="en-US" sz="12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 connectors, as well as 3- and 4-pin for M8 connectors</a:t>
            </a:r>
          </a:p>
          <a:p>
            <a:pPr algn="just">
              <a:defRPr/>
            </a:pPr>
            <a:r>
              <a:rPr lang="en-US" sz="12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en-US" sz="12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M12 connectors are currently recommended as field bus </a:t>
            </a:r>
          </a:p>
          <a:p>
            <a:pPr algn="just">
              <a:defRPr/>
            </a:pPr>
            <a:r>
              <a:rPr lang="en-US" sz="12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 connectors for almost all field bus specifications, and are</a:t>
            </a:r>
          </a:p>
          <a:p>
            <a:pPr algn="just">
              <a:defRPr/>
            </a:pPr>
            <a:r>
              <a:rPr lang="en-US" sz="12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 also available with different coding (A, B, D)</a:t>
            </a:r>
          </a:p>
          <a:p>
            <a:pPr algn="just">
              <a:defRPr/>
            </a:pPr>
            <a:endParaRPr lang="en-US" sz="1200" b="1" i="1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§"/>
              <a:defRPr/>
            </a:pPr>
            <a:r>
              <a:rPr lang="en-US" sz="12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M8/M12/M23 circular connectors are available as field</a:t>
            </a:r>
          </a:p>
          <a:p>
            <a:pPr algn="just">
              <a:defRPr/>
            </a:pPr>
            <a:r>
              <a:rPr lang="en-US" sz="12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 attachable, </a:t>
            </a:r>
            <a:r>
              <a:rPr lang="en-US" sz="1200" b="1" i="1" dirty="0" err="1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moulded</a:t>
            </a:r>
            <a:r>
              <a:rPr lang="en-US" sz="1200" b="1" i="1" dirty="0">
                <a:solidFill>
                  <a:srgbClr val="595959"/>
                </a:solidFill>
                <a:latin typeface="BankGothic Lt BT" pitchFamily="34" charset="0"/>
                <a:cs typeface="Arial" charset="0"/>
              </a:rPr>
              <a:t> assembly and panel mounting</a:t>
            </a:r>
            <a:endParaRPr lang="it-IT" sz="1200" b="1" i="1" dirty="0">
              <a:solidFill>
                <a:srgbClr val="595959"/>
              </a:solidFill>
              <a:latin typeface="BankGothic Lt BT" pitchFamily="34" charset="0"/>
              <a:cs typeface="Arial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59272" y="116632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1242103" y="191136"/>
            <a:ext cx="661751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Automotive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moulded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Connectors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  <p:sp>
        <p:nvSpPr>
          <p:cNvPr id="84996" name="Rettangolo 7"/>
          <p:cNvSpPr>
            <a:spLocks noChangeArrowheads="1"/>
          </p:cNvSpPr>
          <p:nvPr/>
        </p:nvSpPr>
        <p:spPr bwMode="auto">
          <a:xfrm>
            <a:off x="1163638" y="1268413"/>
            <a:ext cx="485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2 poles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4786314" y="2928934"/>
            <a:ext cx="3478977" cy="264320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1071538" y="2928934"/>
            <a:ext cx="3478977" cy="264320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ettangolo 7"/>
          <p:cNvSpPr>
            <a:spLocks noChangeArrowheads="1"/>
          </p:cNvSpPr>
          <p:nvPr/>
        </p:nvSpPr>
        <p:spPr bwMode="auto">
          <a:xfrm>
            <a:off x="6143625" y="2571750"/>
            <a:ext cx="827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tx1"/>
              </a:buClr>
              <a:buSzPct val="125000"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Male</a:t>
            </a:r>
          </a:p>
        </p:txBody>
      </p:sp>
      <p:sp>
        <p:nvSpPr>
          <p:cNvPr id="20" name="Rettangolo 7"/>
          <p:cNvSpPr>
            <a:spLocks noChangeArrowheads="1"/>
          </p:cNvSpPr>
          <p:nvPr/>
        </p:nvSpPr>
        <p:spPr bwMode="auto">
          <a:xfrm>
            <a:off x="2000250" y="2549525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tx1"/>
              </a:buClr>
              <a:buSzPct val="125000"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Female</a:t>
            </a:r>
          </a:p>
        </p:txBody>
      </p:sp>
      <p:pic>
        <p:nvPicPr>
          <p:cNvPr id="16" name="Immagine 15" descr="HDCFD2L01841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14688"/>
            <a:ext cx="2357438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HDCFD2000841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252913"/>
            <a:ext cx="2276475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 descr="HDCMD2L01841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214688"/>
            <a:ext cx="229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 descr="HDCMD2000841Z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4214813"/>
            <a:ext cx="23590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2"/>
          <p:cNvSpPr>
            <a:spLocks noGrp="1" noChangeArrowheads="1"/>
          </p:cNvSpPr>
          <p:nvPr>
            <p:ph type="title"/>
          </p:nvPr>
        </p:nvSpPr>
        <p:spPr>
          <a:xfrm>
            <a:off x="785813" y="57150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en-US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interchangeable with Deutsch 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pic>
        <p:nvPicPr>
          <p:cNvPr id="21" name="Immagine 20" descr="ne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2286000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 descr="ne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2338388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242103" y="191136"/>
            <a:ext cx="661751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Automotive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moulded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Connectors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  <p:sp>
        <p:nvSpPr>
          <p:cNvPr id="24" name="Rectangle 22"/>
          <p:cNvSpPr>
            <a:spLocks noGrp="1" noChangeArrowheads="1"/>
          </p:cNvSpPr>
          <p:nvPr>
            <p:ph type="title"/>
          </p:nvPr>
        </p:nvSpPr>
        <p:spPr>
          <a:xfrm>
            <a:off x="785813" y="57150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en-US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interchangeable with Deutsch 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pic>
        <p:nvPicPr>
          <p:cNvPr id="25" name="Immagine 24" descr="n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2338388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diego.HTP\Documents\jens\PIP_USB_Automotive_GB_I_151201_Pagin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82" y="1194022"/>
            <a:ext cx="5596731" cy="489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52026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242103" y="191136"/>
            <a:ext cx="661751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Automotive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moulded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Connectors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  <p:sp>
        <p:nvSpPr>
          <p:cNvPr id="19" name="Rettangolo 7"/>
          <p:cNvSpPr>
            <a:spLocks noChangeArrowheads="1"/>
          </p:cNvSpPr>
          <p:nvPr/>
        </p:nvSpPr>
        <p:spPr bwMode="auto">
          <a:xfrm>
            <a:off x="6143625" y="2571750"/>
            <a:ext cx="827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tx1"/>
              </a:buClr>
              <a:buSzPct val="125000"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Male</a:t>
            </a:r>
          </a:p>
        </p:txBody>
      </p:sp>
      <p:sp>
        <p:nvSpPr>
          <p:cNvPr id="20" name="Rettangolo 7"/>
          <p:cNvSpPr>
            <a:spLocks noChangeArrowheads="1"/>
          </p:cNvSpPr>
          <p:nvPr/>
        </p:nvSpPr>
        <p:spPr bwMode="auto">
          <a:xfrm>
            <a:off x="2000250" y="2549525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tx1"/>
              </a:buClr>
              <a:buSzPct val="125000"/>
              <a:buFontTx/>
              <a:buNone/>
            </a:pPr>
            <a:r>
              <a:rPr lang="it-IT" altLang="it-IT" sz="1400" i="1">
                <a:latin typeface="BankGothic Lt BT" pitchFamily="34" charset="0"/>
              </a:rPr>
              <a:t>Female</a:t>
            </a:r>
          </a:p>
        </p:txBody>
      </p:sp>
      <p:sp>
        <p:nvSpPr>
          <p:cNvPr id="24" name="Rectangle 22"/>
          <p:cNvSpPr>
            <a:spLocks noGrp="1" noChangeArrowheads="1"/>
          </p:cNvSpPr>
          <p:nvPr>
            <p:ph type="title"/>
          </p:nvPr>
        </p:nvSpPr>
        <p:spPr>
          <a:xfrm>
            <a:off x="785813" y="57150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en-US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interchangeable with Deutsch 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pic>
        <p:nvPicPr>
          <p:cNvPr id="25" name="Immagine 24" descr="n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2338388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diego.HTP\Documents\jens\PIP_USB_Automotive_GB_I_151201_Pagina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72192"/>
            <a:ext cx="5794648" cy="533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52238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242103" y="191136"/>
            <a:ext cx="661751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Automotive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moulded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Connectors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  <p:sp>
        <p:nvSpPr>
          <p:cNvPr id="24" name="Rectangle 22"/>
          <p:cNvSpPr>
            <a:spLocks noGrp="1" noChangeArrowheads="1"/>
          </p:cNvSpPr>
          <p:nvPr>
            <p:ph type="title"/>
          </p:nvPr>
        </p:nvSpPr>
        <p:spPr>
          <a:xfrm>
            <a:off x="785813" y="57150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en-US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interchangeable with Deutsch 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pic>
        <p:nvPicPr>
          <p:cNvPr id="25" name="Immagine 24" descr="n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67891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diego.HTP\Documents\jens\PIP_USB_Automotive_GB_I_151201_Pagina_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772816"/>
            <a:ext cx="7416824" cy="386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96569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242103" y="191136"/>
            <a:ext cx="661751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Automotive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moulded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Connectors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  <p:sp>
        <p:nvSpPr>
          <p:cNvPr id="24" name="Rectangle 22"/>
          <p:cNvSpPr>
            <a:spLocks noGrp="1" noChangeArrowheads="1"/>
          </p:cNvSpPr>
          <p:nvPr>
            <p:ph type="title"/>
          </p:nvPr>
        </p:nvSpPr>
        <p:spPr>
          <a:xfrm>
            <a:off x="785813" y="57150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en-US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interchangeable with Deutsch 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pic>
        <p:nvPicPr>
          <p:cNvPr id="25" name="Immagine 24" descr="n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076" y="714356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diego.HTP\Documents\jens\PIP_USB_Automotive_GB_I_151201_Pagina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0" y="2348880"/>
            <a:ext cx="8180561" cy="36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56176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242103" y="191136"/>
            <a:ext cx="661751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Automotive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moulded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Connectors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  <p:sp>
        <p:nvSpPr>
          <p:cNvPr id="24" name="Rectangle 22"/>
          <p:cNvSpPr>
            <a:spLocks noGrp="1" noChangeArrowheads="1"/>
          </p:cNvSpPr>
          <p:nvPr>
            <p:ph type="title"/>
          </p:nvPr>
        </p:nvSpPr>
        <p:spPr>
          <a:xfrm>
            <a:off x="785813" y="57150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en-US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interchangeable with Deutsch 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pic>
        <p:nvPicPr>
          <p:cNvPr id="25" name="Immagine 24" descr="n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908720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diego.HTP\Documents\jens\PIP_USB_Automotive_GB_I_151201_Pagina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92" y="2115616"/>
            <a:ext cx="8694388" cy="36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4763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242103" y="191136"/>
            <a:ext cx="661751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Automotive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moulded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Connectors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  <p:sp>
        <p:nvSpPr>
          <p:cNvPr id="24" name="Rectangle 22"/>
          <p:cNvSpPr>
            <a:spLocks noGrp="1" noChangeArrowheads="1"/>
          </p:cNvSpPr>
          <p:nvPr>
            <p:ph type="title"/>
          </p:nvPr>
        </p:nvSpPr>
        <p:spPr>
          <a:xfrm>
            <a:off x="785813" y="57150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en-US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interchangeable with Deutsch 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pic>
        <p:nvPicPr>
          <p:cNvPr id="25" name="Immagine 24" descr="n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755923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diego.HTP\Documents\jens\PIP_USB_Automotive_GB_I_151201_Pagina_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855328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34078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242103" y="191136"/>
            <a:ext cx="661751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Automotive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moulded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Connectors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  <p:sp>
        <p:nvSpPr>
          <p:cNvPr id="24" name="Rectangle 22"/>
          <p:cNvSpPr>
            <a:spLocks noGrp="1" noChangeArrowheads="1"/>
          </p:cNvSpPr>
          <p:nvPr>
            <p:ph type="title"/>
          </p:nvPr>
        </p:nvSpPr>
        <p:spPr>
          <a:xfrm>
            <a:off x="785813" y="57150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en-US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interchangeable with Deutsch 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pic>
        <p:nvPicPr>
          <p:cNvPr id="25" name="Immagine 24" descr="n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755923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diego.HTP\Documents\jens\PIP_USB_Automotive_GB_I_151201_Pagina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05" y="1124744"/>
            <a:ext cx="6492732" cy="554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94815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242103" y="191136"/>
            <a:ext cx="661751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Automotive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moulded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Connectors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  <p:sp>
        <p:nvSpPr>
          <p:cNvPr id="24" name="Rectangle 22"/>
          <p:cNvSpPr>
            <a:spLocks noGrp="1" noChangeArrowheads="1"/>
          </p:cNvSpPr>
          <p:nvPr>
            <p:ph type="title"/>
          </p:nvPr>
        </p:nvSpPr>
        <p:spPr>
          <a:xfrm>
            <a:off x="785813" y="57150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en-US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interchangeable with Deutsch 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pic>
        <p:nvPicPr>
          <p:cNvPr id="25" name="Immagine 24" descr="n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785" y="620688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diego.HTP\Documents\jens\PIP_USB_Automotive_GB_I_151201_Pagin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6" y="1988840"/>
            <a:ext cx="856319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14733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242103" y="191136"/>
            <a:ext cx="661751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Automotive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moulded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Connectors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  <p:sp>
        <p:nvSpPr>
          <p:cNvPr id="24" name="Rectangle 22"/>
          <p:cNvSpPr>
            <a:spLocks noGrp="1" noChangeArrowheads="1"/>
          </p:cNvSpPr>
          <p:nvPr>
            <p:ph type="title"/>
          </p:nvPr>
        </p:nvSpPr>
        <p:spPr>
          <a:xfrm>
            <a:off x="785813" y="57150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en-US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interchangeable with Deutsch 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pic>
        <p:nvPicPr>
          <p:cNvPr id="25" name="Immagine 24" descr="n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39899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diego.HTP\Documents\jens\PIP_USB_Automotive_GB_I_151201_Pagin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82562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18248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59272" y="116632"/>
            <a:ext cx="852374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M8/M9/M12/M23 </a:t>
            </a:r>
            <a:r>
              <a:rPr lang="it-IT" sz="2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CIRCULAR</a:t>
            </a:r>
            <a:r>
              <a:rPr lang="it-IT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+mn-cs"/>
              </a:rPr>
              <a:t> CONNECTORS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764704"/>
            <a:ext cx="2669266" cy="603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65950"/>
      </p:ext>
    </p:extLst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08" y="1202334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7" name="Rettangolo arrotondato 6"/>
          <p:cNvSpPr/>
          <p:nvPr/>
        </p:nvSpPr>
        <p:spPr>
          <a:xfrm>
            <a:off x="198099" y="1421556"/>
            <a:ext cx="8910405" cy="4760493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65000"/>
                </a:schemeClr>
              </a:gs>
              <a:gs pos="0">
                <a:schemeClr val="bg1">
                  <a:lumMod val="50000"/>
                  <a:lumOff val="50000"/>
                </a:schemeClr>
              </a:gs>
              <a:gs pos="46000">
                <a:schemeClr val="bg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buClr>
                <a:srgbClr val="595959"/>
              </a:buClr>
              <a:buSzPct val="125000"/>
              <a:tabLst>
                <a:tab pos="176213" algn="l"/>
                <a:tab pos="265113" algn="l"/>
              </a:tabLst>
              <a:defRPr/>
            </a:pPr>
            <a:endParaRPr lang="en-US" sz="1400" i="1" dirty="0">
              <a:solidFill>
                <a:srgbClr val="595959"/>
              </a:solidFill>
              <a:latin typeface="BankGothic Lt BT" pitchFamily="34" charset="0"/>
              <a:cs typeface="Times New Roman" pitchFamily="18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230008" y="116632"/>
            <a:ext cx="4582280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D-sub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straight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/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angled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With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moulded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cable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  <a:cs typeface="Arial" pitchFamily="34" charset="0"/>
            </a:endParaRPr>
          </a:p>
        </p:txBody>
      </p:sp>
      <p:pic>
        <p:nvPicPr>
          <p:cNvPr id="1026" name="Picture 2" descr="\\SERVER\Documenti\Marketing\Foto_Clienti\Connettori Sub-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06538"/>
            <a:ext cx="8694540" cy="362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ne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061" y="1137414"/>
            <a:ext cx="13350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5034672" y="6248916"/>
            <a:ext cx="358143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25poles/44poles</a:t>
            </a:r>
          </a:p>
        </p:txBody>
      </p:sp>
      <p:pic>
        <p:nvPicPr>
          <p:cNvPr id="9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77836"/>
            <a:ext cx="80486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288" y="599770"/>
            <a:ext cx="2324100" cy="71913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1" name="Rettangolo arrotondato 10"/>
          <p:cNvSpPr/>
          <p:nvPr/>
        </p:nvSpPr>
        <p:spPr>
          <a:xfrm>
            <a:off x="1440727" y="1193946"/>
            <a:ext cx="6371633" cy="4827342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65000"/>
                </a:schemeClr>
              </a:gs>
              <a:gs pos="0">
                <a:schemeClr val="bg1">
                  <a:lumMod val="50000"/>
                  <a:lumOff val="50000"/>
                </a:schemeClr>
              </a:gs>
              <a:gs pos="46000">
                <a:schemeClr val="bg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Clr>
                <a:srgbClr val="595959"/>
              </a:buClr>
              <a:buSzPct val="125000"/>
              <a:buFont typeface="Wingdings" pitchFamily="2" charset="2"/>
              <a:buChar char="§"/>
              <a:tabLst>
                <a:tab pos="176213" algn="l"/>
                <a:tab pos="265113" algn="l"/>
              </a:tabLst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Times New Roman" pitchFamily="18" charset="0"/>
              </a:rPr>
              <a:t> Distribution Boxes eliminate the need to run multiple cables back to the control panel and create a “plug and play” system</a:t>
            </a:r>
          </a:p>
          <a:p>
            <a:pPr marL="285750" indent="-285750" algn="just">
              <a:buClr>
                <a:srgbClr val="595959"/>
              </a:buClr>
              <a:buSzPct val="125000"/>
              <a:buFont typeface="Wingdings" pitchFamily="2" charset="2"/>
              <a:buChar char="§"/>
              <a:tabLst>
                <a:tab pos="176213" algn="l"/>
                <a:tab pos="265113" algn="l"/>
              </a:tabLst>
              <a:defRPr/>
            </a:pPr>
            <a:endParaRPr lang="en-US" sz="1400" i="1">
              <a:solidFill>
                <a:srgbClr val="595959"/>
              </a:solidFill>
              <a:latin typeface="BankGothic Lt BT" pitchFamily="34" charset="0"/>
              <a:cs typeface="Times New Roman" pitchFamily="18" charset="0"/>
            </a:endParaRPr>
          </a:p>
          <a:p>
            <a:pPr marL="285750" indent="-285750" algn="just">
              <a:buClr>
                <a:srgbClr val="595959"/>
              </a:buClr>
              <a:buSzPct val="125000"/>
              <a:buFont typeface="Wingdings" pitchFamily="2" charset="2"/>
              <a:buChar char="§"/>
              <a:tabLst>
                <a:tab pos="176213" algn="l"/>
                <a:tab pos="265113" algn="l"/>
              </a:tabLst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Times New Roman" pitchFamily="18" charset="0"/>
              </a:rPr>
              <a:t> They can be used for both input &amp; output devices</a:t>
            </a:r>
          </a:p>
          <a:p>
            <a:pPr marL="285750" indent="-285750" algn="just">
              <a:buClr>
                <a:srgbClr val="595959"/>
              </a:buClr>
              <a:buSzPct val="125000"/>
              <a:buFont typeface="Wingdings" pitchFamily="2" charset="2"/>
              <a:buChar char="§"/>
              <a:tabLst>
                <a:tab pos="176213" algn="l"/>
                <a:tab pos="265113" algn="l"/>
              </a:tabLst>
              <a:defRPr/>
            </a:pPr>
            <a:endParaRPr lang="en-US" sz="1400" i="1">
              <a:solidFill>
                <a:srgbClr val="595959"/>
              </a:solidFill>
              <a:latin typeface="BankGothic Lt BT" pitchFamily="34" charset="0"/>
              <a:cs typeface="Times New Roman" pitchFamily="18" charset="0"/>
            </a:endParaRPr>
          </a:p>
          <a:p>
            <a:pPr marL="285750" indent="-285750" algn="just">
              <a:buClr>
                <a:srgbClr val="595959"/>
              </a:buClr>
              <a:buSzPct val="125000"/>
              <a:buFont typeface="Wingdings" pitchFamily="2" charset="2"/>
              <a:buChar char="§"/>
              <a:tabLst>
                <a:tab pos="176213" algn="l"/>
                <a:tab pos="265113" algn="l"/>
              </a:tabLst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Times New Roman" pitchFamily="18" charset="0"/>
              </a:rPr>
              <a:t> Commons within the box reduces wiring time at the control panel</a:t>
            </a:r>
          </a:p>
          <a:p>
            <a:pPr marL="285750" indent="-285750" algn="just">
              <a:buClr>
                <a:srgbClr val="595959"/>
              </a:buClr>
              <a:buSzPct val="125000"/>
              <a:buFont typeface="Wingdings" pitchFamily="2" charset="2"/>
              <a:buChar char="§"/>
              <a:tabLst>
                <a:tab pos="176213" algn="l"/>
                <a:tab pos="265113" algn="l"/>
              </a:tabLst>
              <a:defRPr/>
            </a:pPr>
            <a:endParaRPr lang="en-US" sz="1400" i="1">
              <a:solidFill>
                <a:srgbClr val="595959"/>
              </a:solidFill>
              <a:latin typeface="BankGothic Lt BT" pitchFamily="34" charset="0"/>
              <a:cs typeface="Times New Roman" pitchFamily="18" charset="0"/>
            </a:endParaRPr>
          </a:p>
          <a:p>
            <a:pPr marL="285750" indent="-285750" algn="just">
              <a:buClr>
                <a:srgbClr val="595959"/>
              </a:buClr>
              <a:buSzPct val="125000"/>
              <a:buFont typeface="Wingdings" pitchFamily="2" charset="2"/>
              <a:buChar char="§"/>
              <a:tabLst>
                <a:tab pos="176213" algn="l"/>
                <a:tab pos="265113" algn="l"/>
              </a:tabLst>
              <a:defRPr/>
            </a:pPr>
            <a:r>
              <a:rPr lang="en-US" sz="1400" i="1">
                <a:solidFill>
                  <a:srgbClr val="595959"/>
                </a:solidFill>
                <a:latin typeface="BankGothic Lt BT" pitchFamily="34" charset="0"/>
                <a:cs typeface="Times New Roman" pitchFamily="18" charset="0"/>
              </a:rPr>
              <a:t> Distribution Boxes are designed around the standard wiring used for the connector, position is provided for positive, negative and ground positions. Each connector has 2 individual wires available to transfer NO &amp; NC position status for input devices or one wire can be used to provide separate power for output devices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205447" y="116632"/>
            <a:ext cx="463139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DISTRIBUTION  BOXES</a:t>
            </a:r>
          </a:p>
        </p:txBody>
      </p:sp>
    </p:spTree>
    <p:extLst>
      <p:ext uri="{BB962C8B-B14F-4D97-AF65-F5344CB8AC3E}">
        <p14:creationId xmlns:p14="http://schemas.microsoft.com/office/powerpoint/2010/main" val="29324363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235152" y="188640"/>
            <a:ext cx="463139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DISTRIBUTION  BOXES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69215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M8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distribution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box with terminal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contacts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87045" name="Rettangolo 7"/>
          <p:cNvSpPr>
            <a:spLocks noChangeArrowheads="1"/>
          </p:cNvSpPr>
          <p:nvPr/>
        </p:nvSpPr>
        <p:spPr bwMode="auto">
          <a:xfrm>
            <a:off x="1163638" y="1466850"/>
            <a:ext cx="48577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6 – 8 – 10 position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Terminal contacts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3 and 4 poles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and without LED indication for PNP and NPN sensors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5796136" y="2204864"/>
            <a:ext cx="3214436" cy="20882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4643438" y="4437112"/>
            <a:ext cx="3287014" cy="20882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1000100" y="4437112"/>
            <a:ext cx="3286147" cy="20882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dirty="0">
                <a:solidFill>
                  <a:srgbClr val="FFFFFF"/>
                </a:solidFill>
              </a:rPr>
              <a:t>  </a:t>
            </a:r>
          </a:p>
        </p:txBody>
      </p:sp>
      <p:pic>
        <p:nvPicPr>
          <p:cNvPr id="12" name="Immagine 11" descr="J08T6B3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6461">
            <a:off x="6042025" y="2665413"/>
            <a:ext cx="2740025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 descr="J08T8B3 (2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5867">
            <a:off x="4810125" y="4924425"/>
            <a:ext cx="29718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J08T10B3 (2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2249">
            <a:off x="1092200" y="4926013"/>
            <a:ext cx="30353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235152" y="188640"/>
            <a:ext cx="463139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DISTRIBUTION  BOXES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69215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M8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distribution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box with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88069" name="Rettangolo 7"/>
          <p:cNvSpPr>
            <a:spLocks noChangeArrowheads="1"/>
          </p:cNvSpPr>
          <p:nvPr/>
        </p:nvSpPr>
        <p:spPr bwMode="auto">
          <a:xfrm>
            <a:off x="1163638" y="1268413"/>
            <a:ext cx="48577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6 – 8 – 10 – 12 position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PUR and PVC cable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</a:t>
            </a:r>
            <a:r>
              <a:rPr lang="en-US" altLang="it-IT" sz="1400" i="1">
                <a:latin typeface="BankGothic Lt BT" pitchFamily="34" charset="0"/>
              </a:rPr>
              <a:t>Any length available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and without LED indication for PNP and NPN sensors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1036361" y="2814804"/>
            <a:ext cx="3103591" cy="16972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1036359" y="4684096"/>
            <a:ext cx="3103591" cy="16972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4996801" y="2780928"/>
            <a:ext cx="3103591" cy="16972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4996799" y="4650220"/>
            <a:ext cx="3103591" cy="169723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8" name="Immagine 17" descr="J08C6B3P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928938"/>
            <a:ext cx="2286000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 descr="J08C8B3P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928938"/>
            <a:ext cx="22701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 descr="J08C10B3P1 cop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802188"/>
            <a:ext cx="24288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 descr="J08C12B3P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714875"/>
            <a:ext cx="257175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21" name="Rettangolo arrotondato 20"/>
          <p:cNvSpPr/>
          <p:nvPr/>
        </p:nvSpPr>
        <p:spPr>
          <a:xfrm>
            <a:off x="5076056" y="4586196"/>
            <a:ext cx="3059832" cy="177783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1424524" y="4586196"/>
            <a:ext cx="3075467" cy="177783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235152" y="188640"/>
            <a:ext cx="463139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DISTRIBUTION  BOXES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69215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M8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distribution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boxes with M12 connection</a:t>
            </a:r>
          </a:p>
        </p:txBody>
      </p:sp>
      <p:sp>
        <p:nvSpPr>
          <p:cNvPr id="89099" name="Rettangolo 7"/>
          <p:cNvSpPr>
            <a:spLocks noChangeArrowheads="1"/>
          </p:cNvSpPr>
          <p:nvPr/>
        </p:nvSpPr>
        <p:spPr bwMode="auto">
          <a:xfrm>
            <a:off x="1163638" y="1035050"/>
            <a:ext cx="7153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4-6-10-12 position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with M12 8 poles connection &amp; with M12 12 poles connection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3 and 4 poles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and without LED indication for PNP and NPN sensors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5076056" y="2655960"/>
            <a:ext cx="3059832" cy="177783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1424524" y="2655960"/>
            <a:ext cx="3075467" cy="1777836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6" name="Immagine 15" descr="J08M4B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903538"/>
            <a:ext cx="1571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 descr="J08M6B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2857500"/>
            <a:ext cx="1890712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 descr="J08M12B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643438"/>
            <a:ext cx="2500312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1" name="Immagine 24" descr="J08M10B1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714875"/>
            <a:ext cx="21732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235152" y="188640"/>
            <a:ext cx="463139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DISTRIBUTION  BOXES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69215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distribution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boxes with terminal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contacts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</a:p>
        </p:txBody>
      </p:sp>
      <p:sp>
        <p:nvSpPr>
          <p:cNvPr id="90117" name="Rettangolo 7"/>
          <p:cNvSpPr>
            <a:spLocks noChangeArrowheads="1"/>
          </p:cNvSpPr>
          <p:nvPr/>
        </p:nvSpPr>
        <p:spPr bwMode="auto">
          <a:xfrm>
            <a:off x="1163638" y="1268413"/>
            <a:ext cx="48577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Single and double signal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4, 6 and 8 ports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and without LED indication for PNP and NPN sensors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967116" y="4509120"/>
            <a:ext cx="3316852" cy="187220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4759858" y="4509120"/>
            <a:ext cx="3316852" cy="1888507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4736550" y="2476597"/>
            <a:ext cx="3316852" cy="174449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" name="Immagine 13" descr="J12C4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571750"/>
            <a:ext cx="18018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J12C6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4643438"/>
            <a:ext cx="1928812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 descr="J12T8B5-PG13,5 (2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545013"/>
            <a:ext cx="257175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235152" y="188640"/>
            <a:ext cx="463139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DISTRIBUTION  BOXES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69215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distribution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boxes with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moulded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cable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91141" name="Rettangolo 7"/>
          <p:cNvSpPr>
            <a:spLocks noChangeArrowheads="1"/>
          </p:cNvSpPr>
          <p:nvPr/>
        </p:nvSpPr>
        <p:spPr bwMode="auto">
          <a:xfrm>
            <a:off x="1163638" y="1268413"/>
            <a:ext cx="6577012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Single and double signal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4, 6 and 8 ports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Any length available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PVC and PUR cable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altLang="it-IT" sz="1400" i="1">
                <a:latin typeface="BankGothic Lt BT" pitchFamily="34" charset="0"/>
              </a:rPr>
              <a:t> With and without LED indication for PNP and NPN sensors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827584" y="4636836"/>
            <a:ext cx="3316852" cy="174449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4504476" y="4653136"/>
            <a:ext cx="3316852" cy="174449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5575628" y="2692621"/>
            <a:ext cx="3316852" cy="174449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2" name="Immagine 11" descr="J12C4B5P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833688"/>
            <a:ext cx="2071687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 descr="J12C6B5P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786313"/>
            <a:ext cx="2319337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J12C8B5P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714875"/>
            <a:ext cx="2360613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235152" y="188640"/>
            <a:ext cx="463139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DISTRIBUTION  BOXES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69215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distribution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boxes with M23 connection</a:t>
            </a:r>
          </a:p>
        </p:txBody>
      </p:sp>
      <p:sp>
        <p:nvSpPr>
          <p:cNvPr id="92165" name="Rettangolo 7"/>
          <p:cNvSpPr>
            <a:spLocks noChangeArrowheads="1"/>
          </p:cNvSpPr>
          <p:nvPr/>
        </p:nvSpPr>
        <p:spPr bwMode="auto">
          <a:xfrm>
            <a:off x="1163638" y="1035050"/>
            <a:ext cx="71532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8 position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with M23 19 poles connection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4 and 5 poles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1571604" y="2428868"/>
            <a:ext cx="6004996" cy="347131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1" name="Immagine 10" descr="J12N8B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714625"/>
            <a:ext cx="42148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 descr="ne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1785938"/>
            <a:ext cx="13350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235152" y="188640"/>
            <a:ext cx="463139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DISTRIBUTION  BOXES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69215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M12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distribution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boxes with 7/8”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1714480" y="2214554"/>
            <a:ext cx="5715040" cy="3857652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9" name="Immagine 18" descr="J12C4B5J0C-IS-AV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2357438"/>
            <a:ext cx="514508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946"/>
            <a:ext cx="7884368" cy="3924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7" name="Rettangolo 16"/>
          <p:cNvSpPr/>
          <p:nvPr/>
        </p:nvSpPr>
        <p:spPr>
          <a:xfrm>
            <a:off x="2538924" y="188640"/>
            <a:ext cx="4023858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  <a:cs typeface="Arial" pitchFamily="34" charset="0"/>
              </a:rPr>
              <a:t>7/8’’ CONNECTORS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title"/>
          </p:nvPr>
        </p:nvSpPr>
        <p:spPr>
          <a:xfrm>
            <a:off x="827088" y="692150"/>
            <a:ext cx="7200900" cy="360363"/>
          </a:xfrm>
        </p:spPr>
        <p:txBody>
          <a:bodyPr lIns="91440" rIns="91440" anchor="t">
            <a:noAutofit/>
          </a:bodyPr>
          <a:lstStyle/>
          <a:p>
            <a:pPr algn="ctr">
              <a:defRPr/>
            </a:pP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7/8” Field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attachable</a:t>
            </a:r>
            <a:r>
              <a:rPr lang="it-IT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Lt BT" pitchFamily="34" charset="0"/>
              </a:rPr>
              <a:t>connectors</a:t>
            </a:r>
            <a:endParaRPr lang="it-IT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Lt BT" pitchFamily="34" charset="0"/>
            </a:endParaRPr>
          </a:p>
        </p:txBody>
      </p:sp>
      <p:sp>
        <p:nvSpPr>
          <p:cNvPr id="94213" name="Rettangolo 7"/>
          <p:cNvSpPr>
            <a:spLocks noChangeArrowheads="1"/>
          </p:cNvSpPr>
          <p:nvPr/>
        </p:nvSpPr>
        <p:spPr bwMode="auto">
          <a:xfrm>
            <a:off x="1163638" y="1268413"/>
            <a:ext cx="485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3, 4, 5, 6 poles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it-IT" altLang="it-IT" sz="1400" i="1">
                <a:latin typeface="BankGothic Lt BT" pitchFamily="34" charset="0"/>
              </a:rPr>
              <a:t> Male and female 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1024989" y="4625252"/>
            <a:ext cx="3316852" cy="174449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4759858" y="2564904"/>
            <a:ext cx="3316852" cy="1744491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0015">
            <a:off x="4899025" y="2932113"/>
            <a:ext cx="312896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3263">
            <a:off x="1104900" y="5014913"/>
            <a:ext cx="3133725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"/>
</p:tagLst>
</file>

<file path=ppt/theme/theme1.xml><?xml version="1.0" encoding="utf-8"?>
<a:theme xmlns:a="http://schemas.openxmlformats.org/drawingml/2006/main" name="Tecnologia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6531</TotalTime>
  <Words>4847</Words>
  <Application>Microsoft Office PowerPoint</Application>
  <PresentationFormat>On-screen Show (4:3)</PresentationFormat>
  <Paragraphs>857</Paragraphs>
  <Slides>117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6" baseType="lpstr">
      <vt:lpstr>Arial</vt:lpstr>
      <vt:lpstr>BankGothic Lt BT</vt:lpstr>
      <vt:lpstr>Corbel</vt:lpstr>
      <vt:lpstr>Franklin Gothic Book</vt:lpstr>
      <vt:lpstr>Tahoma</vt:lpstr>
      <vt:lpstr>Times New Roman</vt:lpstr>
      <vt:lpstr>Wingdings</vt:lpstr>
      <vt:lpstr>Wingdings 2</vt:lpstr>
      <vt:lpstr>Tecnologia</vt:lpstr>
      <vt:lpstr>PowerPoint Presentation</vt:lpstr>
      <vt:lpstr>… since 2003 …</vt:lpstr>
      <vt:lpstr>HTP products are sold to first class customers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M8  field attachable connectors</vt:lpstr>
      <vt:lpstr>M8  field attachable connectors</vt:lpstr>
      <vt:lpstr>M8 panel mounting connectors</vt:lpstr>
      <vt:lpstr>M8 connectors  with moulded cable</vt:lpstr>
      <vt:lpstr>M8 connectors  with PNP Led and moulded cable</vt:lpstr>
      <vt:lpstr>M8  snap connectors  with PNP or PUR moulded cable</vt:lpstr>
      <vt:lpstr>Extensions M8 with cable</vt:lpstr>
      <vt:lpstr>PowerPoint Presentation</vt:lpstr>
      <vt:lpstr>M9 totally shielded connectors with PVC or PUR shielded cable</vt:lpstr>
      <vt:lpstr>PowerPoint Presentation</vt:lpstr>
      <vt:lpstr>PowerPoint Presentation</vt:lpstr>
      <vt:lpstr>PowerPoint Presentation</vt:lpstr>
      <vt:lpstr>PowerPoint Presentation</vt:lpstr>
      <vt:lpstr>M12 field attachable transparent connectors</vt:lpstr>
      <vt:lpstr>M12 field attachable connectors with metal housing</vt:lpstr>
      <vt:lpstr>PowerPoint Presentation</vt:lpstr>
      <vt:lpstr>PowerPoint Presentation</vt:lpstr>
      <vt:lpstr>M12 panel mounting connectors</vt:lpstr>
      <vt:lpstr>M12 connectors  with PVC or PUR moulded cable</vt:lpstr>
      <vt:lpstr>M12 totally shielded connectors with shielded cable </vt:lpstr>
      <vt:lpstr>M12 moulded connectors with Led</vt:lpstr>
      <vt:lpstr>PowerPoint Presentation</vt:lpstr>
      <vt:lpstr>M12 T and Y-splitter connector</vt:lpstr>
      <vt:lpstr>M12 Moulded Y Splitters</vt:lpstr>
      <vt:lpstr>Extensions  cables</vt:lpstr>
      <vt:lpstr>M12 field attachable connectors  B-coded (PROFIBUS)</vt:lpstr>
      <vt:lpstr>M12 B-coded terminal connectors (PORFIBUS)</vt:lpstr>
      <vt:lpstr>M12 T and Y-splitter connector (PROFIBUS)</vt:lpstr>
      <vt:lpstr>M12 field attachable connectors  D-coded</vt:lpstr>
      <vt:lpstr>ATEX 94/9/CE  approved</vt:lpstr>
      <vt:lpstr>M12 panel mounting connectors D-coded</vt:lpstr>
      <vt:lpstr>M12 field attachable connectors  C-coded</vt:lpstr>
      <vt:lpstr>M12 field attachable connectors  S-coded</vt:lpstr>
      <vt:lpstr>M12 field attachable connectors  T-coded</vt:lpstr>
      <vt:lpstr>M12 field attachable connectors  X-coded</vt:lpstr>
      <vt:lpstr>M23 Panel Mounting and Moulded Cable</vt:lpstr>
      <vt:lpstr>PowerPoint Presentation</vt:lpstr>
      <vt:lpstr>PowerPoint Presentation</vt:lpstr>
      <vt:lpstr> EN175301-803-A/ISO 4400  (ex DIN43650 /A) square connectors   G1 series = 18mm contacts spacing Field attachable</vt:lpstr>
      <vt:lpstr>Energy saving connectors </vt:lpstr>
      <vt:lpstr> EN175301-803-A/ISO 4400  (ex DIN43650 /A) square connectors   G1F series = 18mm contacts spacing Field attachable</vt:lpstr>
      <vt:lpstr>AVAILABLE  IN  4  DIFFERENT DIMENTIONS</vt:lpstr>
      <vt:lpstr> EN 175301-803-A/ISO 4400 (ex DIN43650 /A ) square connectors   CG1 series = 18mm contacts spacing  Moulded cable version</vt:lpstr>
      <vt:lpstr> EN 175301-803-A/ISO 4400 (ex DIN43650 /A ) square connectors   CG4 series = 18mm contacts spacing and21mm Housing Height  Moulded cable version</vt:lpstr>
      <vt:lpstr> EN 175301-803-A/ISO 4400 (ex DIN43650 /A ) Circular connectors   CGR series = 18mm contacts spacing  and 21mm Housing Height  Moulded cable version</vt:lpstr>
      <vt:lpstr> EN 175301-803-B/ISO 6952  (ex DIN43650 /B ) square connectors         M1 series = 11mm contacts spacing   Field attachable</vt:lpstr>
      <vt:lpstr> EN175301-803-B/ISO 6952 (ex DIN43650 /B ) rectangular connectors CM1 series =  11mm contacts spacing                With moulded cable </vt:lpstr>
      <vt:lpstr> EN 175301-803-B/ISO 6952  (ex DIN43650 /B ) square connectors         M2 series = 10mm contacts spacing   Field attachable</vt:lpstr>
      <vt:lpstr> EN175301-803-B/ISO 6952 (ex DIN43650 /B ) rectangular connectors                CM2 series =  10mm contacts spacing With moulded cable </vt:lpstr>
      <vt:lpstr> MICRO-EN 175301-803 C  (exDIN 43650 – C ) square connectors     P1 series = 8mm contacts spacing</vt:lpstr>
      <vt:lpstr> MICRO-EN 175301-803 C (exDIN 43650 – C ) square connectors     CP1 series = 8mm contacts spacing</vt:lpstr>
      <vt:lpstr> MICRO-EN 175301-803 C  (exDIN 43650 – C ) square connectors     P2 series = 9,4mm contacts spacing</vt:lpstr>
      <vt:lpstr> MICRO-EN 175301-803 C (exDIN 43650 – C ) square connectors     CP2 series = 9,4mm contacts spacing</vt:lpstr>
      <vt:lpstr>Adapters DIN 43650 to M12 male</vt:lpstr>
      <vt:lpstr>Adapters DIN 43650 to M8 male</vt:lpstr>
      <vt:lpstr>Adapters DIN 43650 to M12 180° exit</vt:lpstr>
      <vt:lpstr>Adapters DIN 43650  A/B/C  with electronic components</vt:lpstr>
      <vt:lpstr>ATEX 94/9/CE  approved DIN 43650 connectors</vt:lpstr>
      <vt:lpstr>UL/CSA approved DIN 43650 bases connectors</vt:lpstr>
      <vt:lpstr>UL/CSA approved DIN 43650 bases connectors</vt:lpstr>
      <vt:lpstr>M8 /M12 – DIN 43650 Extension cables </vt:lpstr>
      <vt:lpstr> BASES Bases for DIN 43650/A 28,4 x 28,4 mm</vt:lpstr>
      <vt:lpstr> BASES Rectangular bases for DIN 43650/B  25 x 33 mm</vt:lpstr>
      <vt:lpstr> BASES Square bases for DIN 43650/C 17 x 17 mm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interchangeable with Deutsch Connectors</vt:lpstr>
      <vt:lpstr>interchangeable with Deutsch Connectors</vt:lpstr>
      <vt:lpstr>interchangeable with Deutsch Connectors</vt:lpstr>
      <vt:lpstr>interchangeable with Deutsch Connectors</vt:lpstr>
      <vt:lpstr>interchangeable with Deutsch Connectors</vt:lpstr>
      <vt:lpstr>interchangeable with Deutsch Connectors</vt:lpstr>
      <vt:lpstr>interchangeable with Deutsch Connectors</vt:lpstr>
      <vt:lpstr>interchangeable with Deutsch Connectors</vt:lpstr>
      <vt:lpstr>interchangeable with Deutsch Connectors</vt:lpstr>
      <vt:lpstr>interchangeable with Deutsch Connectors</vt:lpstr>
      <vt:lpstr>PowerPoint Presentation</vt:lpstr>
      <vt:lpstr>PowerPoint Presentation</vt:lpstr>
      <vt:lpstr>M8 distribution box with terminal contacts</vt:lpstr>
      <vt:lpstr>M8 distribution box with moulded cable</vt:lpstr>
      <vt:lpstr>M8 distribution boxes with M12 connection</vt:lpstr>
      <vt:lpstr>M12 distribution boxes with terminal contacts </vt:lpstr>
      <vt:lpstr>M12 distribution boxes with moulded cable</vt:lpstr>
      <vt:lpstr>M12 distribution boxes with M23 connection</vt:lpstr>
      <vt:lpstr>M12 distribution boxes with 7/8” Connectors</vt:lpstr>
      <vt:lpstr>7/8” Field attachable connectors</vt:lpstr>
      <vt:lpstr>7/8”  panel mounting connectors</vt:lpstr>
      <vt:lpstr>7/8” connectors with moulded cable</vt:lpstr>
      <vt:lpstr>7/8” T-Splitter connectors </vt:lpstr>
      <vt:lpstr>MIL-C5015 STYLE CONNECTORS IN STAINLESS STEEL (AISI 304)</vt:lpstr>
      <vt:lpstr>PowerPoint Presentation</vt:lpstr>
      <vt:lpstr>PowerPoint Presentation</vt:lpstr>
      <vt:lpstr>PowerPoint Presentation</vt:lpstr>
      <vt:lpstr>Digital</vt:lpstr>
      <vt:lpstr>Industrial lighting</vt:lpstr>
      <vt:lpstr>Industrial lighting</vt:lpstr>
      <vt:lpstr>Industrial lighting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Cimmino</dc:creator>
  <cp:lastModifiedBy>Gherardo Panetta</cp:lastModifiedBy>
  <cp:revision>433</cp:revision>
  <dcterms:created xsi:type="dcterms:W3CDTF">2010-11-15T07:53:21Z</dcterms:created>
  <dcterms:modified xsi:type="dcterms:W3CDTF">2017-09-15T12:07:07Z</dcterms:modified>
</cp:coreProperties>
</file>